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302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2" r:id="rId17"/>
    <p:sldId id="353" r:id="rId18"/>
    <p:sldId id="354" r:id="rId19"/>
    <p:sldId id="355" r:id="rId20"/>
    <p:sldId id="356" r:id="rId21"/>
    <p:sldId id="357" r:id="rId22"/>
    <p:sldId id="351" r:id="rId23"/>
    <p:sldId id="358" r:id="rId24"/>
    <p:sldId id="359" r:id="rId25"/>
    <p:sldId id="360" r:id="rId26"/>
    <p:sldId id="258" r:id="rId27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93786" autoAdjust="0"/>
  </p:normalViewPr>
  <p:slideViewPr>
    <p:cSldViewPr snapToGrid="0" snapToObjects="1">
      <p:cViewPr varScale="1">
        <p:scale>
          <a:sx n="104" d="100"/>
          <a:sy n="104" d="100"/>
        </p:scale>
        <p:origin x="954" y="108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94000" y="508000"/>
            <a:ext cx="4337050" cy="2551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417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1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94000" y="508000"/>
            <a:ext cx="4337050" cy="2551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4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94000" y="508000"/>
            <a:ext cx="4337050" cy="2551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20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94000" y="508000"/>
            <a:ext cx="4337050" cy="2551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699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39775" indent="-28257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39825" indent="-22542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597025" indent="-22542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4225" indent="-225425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14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686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58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30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FA6C1564-F2A0-4152-AAE1-BCB3B3B6FD9D}" type="slidenum">
              <a:rPr lang="ru-RU" altLang="ru-RU"/>
              <a:pPr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9918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Московской областью второй год подряд дополнительно к выстроенной системе проведения мониторинга проводится опрос на портале «</a:t>
            </a:r>
            <a:r>
              <a:rPr lang="ru-RU" dirty="0" err="1"/>
              <a:t>Добродел</a:t>
            </a:r>
            <a:r>
              <a:rPr lang="ru-RU" dirty="0"/>
              <a:t>» «О развитии конкуренции в Московской области», в котором проголосовало в 2020 году 450 человек.</a:t>
            </a:r>
          </a:p>
          <a:p>
            <a:r>
              <a:rPr lang="ru-RU" dirty="0"/>
              <a:t>Основными барьерами для пользования жителями услугами частных организаций по-прежнему является их стоимость (30% рост на 2% по сравнению с данными опроса в 2019 году), а также отсутствие гарантий стабильности, надежности (16%). Положительным в работе частных организаций опрошенные считают время работы, заинтересованность в клиенте и качество услуг.</a:t>
            </a:r>
          </a:p>
          <a:p>
            <a:r>
              <a:rPr lang="ru-RU" dirty="0"/>
              <a:t>Государственные организации привлекают жителей ввиду стоимости услуг (21%), наличия гарантии стабильности, надежности (19%), Возможность выбора в районе проживания (13%). Отрицательным в деятельности государственных организаций являются: наличие очереди (20%), отношение к клиенту (15%), качество услуг (17%) и время работы (12%).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460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94000" y="508000"/>
            <a:ext cx="4337050" cy="2551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32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Письмо ФАС России от 16.08.2020 № ИА/60385/20 (23.07.2020 № 30ВХ-8059/20) «О запуске сайта Национального плана развития конкуренции и иных поручений Президента России и Правительства РФ по развитию конкуренции».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72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F3941A-DEDB-49C2-8A0E-CC056BD7FD69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16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5D04965-F4A5-F14E-8831-9BBA7A96443C}"/>
              </a:ext>
            </a:extLst>
          </p:cNvPr>
          <p:cNvSpPr/>
          <p:nvPr/>
        </p:nvSpPr>
        <p:spPr>
          <a:xfrm>
            <a:off x="599984" y="2491933"/>
            <a:ext cx="107326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Методика проведения мониторинга состояния и развития конкуренции на  товарных рынках субъекта </a:t>
            </a: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Р</a:t>
            </a: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оссийской Федерации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(опыт Московской области в проведении мониторинга конкурентной среды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По материалам зав. отдела методического сопровождения в управлении развития конкуренции Комитета по конкурентной политике Московской области </a:t>
            </a:r>
            <a:r>
              <a:rPr lang="ru-RU" sz="2000" b="1" dirty="0" err="1" smtClean="0">
                <a:solidFill>
                  <a:schemeClr val="bg1"/>
                </a:solidFill>
                <a:latin typeface="Muller Narrow ExtraBold" pitchFamily="50" charset="-52"/>
              </a:rPr>
              <a:t>Капра</a:t>
            </a:r>
            <a:r>
              <a:rPr lang="ru-RU" sz="2000" b="1" dirty="0" err="1">
                <a:solidFill>
                  <a:schemeClr val="bg1"/>
                </a:solidFill>
                <a:latin typeface="Muller Narrow ExtraBold" pitchFamily="50" charset="-52"/>
              </a:rPr>
              <a:t>н</a:t>
            </a:r>
            <a:r>
              <a:rPr lang="ru-RU" sz="2000" b="1" dirty="0" err="1" smtClean="0">
                <a:solidFill>
                  <a:schemeClr val="bg1"/>
                </a:solidFill>
                <a:latin typeface="Muller Narrow ExtraBold" pitchFamily="50" charset="-52"/>
              </a:rPr>
              <a:t>овой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Т.Е.)</a:t>
            </a: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Мурманск 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2021</a:t>
            </a: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487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Последние изменения требований к проведению мониторинга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10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055251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29162" y="492576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9567" y="1081819"/>
            <a:ext cx="11116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ПРОТОКОЛ заседания МРГ по вопросам реализации положений стандарта развития конкуренции в субъектах РФ от 09.06.2021 № 11-Д05: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4962" y="1967198"/>
            <a:ext cx="10961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О внесении изменений, рассмотренных на заседаниях МРГ, в Стандарт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4962" y="2776940"/>
            <a:ext cx="897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О продлении срока реализации Стандарта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4962" y="3350922"/>
            <a:ext cx="106185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О проблемах субъектов РФ, возникающих при направлении запросов в территориальные органы Росстата, ФНС России, ФАС России, Роспотребнадзора, Банка России для получения информации в целях проведения мониторингов состояния и развития  конкуренции</a:t>
            </a: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45580" y="131460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610929" y="2059315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576724" y="3747530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6712" y="4621007"/>
            <a:ext cx="11526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Исключена необходимость осуществления расчета индекса </a:t>
            </a:r>
            <a:r>
              <a:rPr lang="ru-RU" sz="2000" dirty="0" err="1">
                <a:latin typeface="Muller Narrow Light" panose="00000400000000000000" pitchFamily="50" charset="-52"/>
              </a:rPr>
              <a:t>Херфиндаля</a:t>
            </a:r>
            <a:r>
              <a:rPr lang="ru-RU" sz="2000" dirty="0">
                <a:latin typeface="Muller Narrow Light" panose="00000400000000000000" pitchFamily="50" charset="-52"/>
              </a:rPr>
              <a:t> </a:t>
            </a:r>
            <a:r>
              <a:rPr lang="ru-RU" sz="2000" dirty="0" err="1">
                <a:latin typeface="Muller Narrow Light" panose="00000400000000000000" pitchFamily="50" charset="-52"/>
              </a:rPr>
              <a:t>Хиршмана</a:t>
            </a:r>
            <a:r>
              <a:rPr lang="ru-RU" sz="2000" dirty="0">
                <a:latin typeface="Muller Narrow Light" panose="00000400000000000000" pitchFamily="50" charset="-52"/>
              </a:rPr>
              <a:t> (HHI), коэффициента рыночной концентрации (CR-3) для 3 крупнейших хозяйствующих субъектов</a:t>
            </a:r>
          </a:p>
        </p:txBody>
      </p:sp>
      <p:sp>
        <p:nvSpPr>
          <p:cNvPr id="33" name="Равнобедренный треугольник 32"/>
          <p:cNvSpPr/>
          <p:nvPr/>
        </p:nvSpPr>
        <p:spPr>
          <a:xfrm rot="5400000">
            <a:off x="584784" y="2883523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961" y="5387028"/>
            <a:ext cx="11526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М</a:t>
            </a:r>
            <a:r>
              <a:rPr lang="ru-RU" sz="2000" dirty="0" smtClean="0">
                <a:latin typeface="Muller Narrow Light" panose="00000400000000000000" pitchFamily="50" charset="-52"/>
              </a:rPr>
              <a:t>ониторинг </a:t>
            </a:r>
            <a:r>
              <a:rPr lang="ru-RU" sz="2000" dirty="0">
                <a:latin typeface="Muller Narrow Light" panose="00000400000000000000" pitchFamily="50" charset="-52"/>
              </a:rPr>
              <a:t>деятельности хозяйствующих субъектов, доля участия субъекта РФ или МО в которых составляет 50 и более %  - новая формулировка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5960" y="6094914"/>
            <a:ext cx="11526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Рассматривается возможность организации централизованного опроса для МСП и потребителей субъектов РФ на едином портале в сети «Интернет»</a:t>
            </a:r>
          </a:p>
        </p:txBody>
      </p:sp>
    </p:spTree>
    <p:extLst>
      <p:ext uri="{BB962C8B-B14F-4D97-AF65-F5344CB8AC3E}">
        <p14:creationId xmlns:p14="http://schemas.microsoft.com/office/powerpoint/2010/main" val="265563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Источники данных о состоянии конкуренции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11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xmlns:lc="http://schemas.openxmlformats.org/drawingml/2006/lockedCanvas" id="{F2CD5BC5-F6A7-4E81-829A-9615F8C715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51" t="10001" r="14563" b="19001"/>
          <a:stretch/>
        </p:blipFill>
        <p:spPr>
          <a:xfrm>
            <a:off x="1470363" y="1460818"/>
            <a:ext cx="9361040" cy="5403527"/>
          </a:xfrm>
          <a:prstGeom prst="rect">
            <a:avLst/>
          </a:prstGeom>
        </p:spPr>
      </p:pic>
      <p:sp>
        <p:nvSpPr>
          <p:cNvPr id="21" name="TextBox 8">
            <a:extLst>
              <a:ext uri="{FF2B5EF4-FFF2-40B4-BE49-F238E27FC236}">
                <a16:creationId xmlns="" xmlns:a16="http://schemas.microsoft.com/office/drawing/2014/main" xmlns:lc="http://schemas.openxmlformats.org/drawingml/2006/lockedCanvas" id="{0EC9C62A-6D1C-46E1-8599-902A2B361BAD}"/>
              </a:ext>
            </a:extLst>
          </p:cNvPr>
          <p:cNvSpPr txBox="1"/>
          <p:nvPr/>
        </p:nvSpPr>
        <p:spPr>
          <a:xfrm>
            <a:off x="531812" y="756075"/>
            <a:ext cx="64008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b="1" dirty="0">
                <a:latin typeface="Muller Narrow Light" panose="00000400000000000000" pitchFamily="50" charset="-52"/>
              </a:rPr>
              <a:t>https://rosstat.gov.ru/folder/55735</a:t>
            </a:r>
            <a:endParaRPr lang="ru-RU" sz="35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997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5060" y="1835615"/>
            <a:ext cx="434207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Единая межведомственная информационно-статистическая система (ЕМИСС). Разрабатывалась в рамках реализации ФЦП «Развитие гос. статистики России в 2007-2011 годах». Целью создания Системы является обеспечение доступа с использованием сети Интернет государственных органов, органов местного самоуправления, юридических и физических лиц к официальной статистической информации.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3" t="3378" r="21179" b="19793"/>
          <a:stretch/>
        </p:blipFill>
        <p:spPr bwMode="auto">
          <a:xfrm>
            <a:off x="405516" y="1525339"/>
            <a:ext cx="7115518" cy="440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Источники данных о состоянии конкуренции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5516" y="861799"/>
            <a:ext cx="436369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>
                <a:latin typeface="Muller Narrow Light" panose="00000400000000000000" pitchFamily="50" charset="-52"/>
              </a:rPr>
              <a:t>https://www.fedstat.ru/</a:t>
            </a:r>
            <a:endParaRPr lang="ru-RU" sz="35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54598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7554" y="2423954"/>
            <a:ext cx="43420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Единый реестр субъектов малого и среднего предпринимательства</a:t>
            </a:r>
          </a:p>
          <a:p>
            <a:r>
              <a:rPr lang="ru-RU" sz="2000" dirty="0" smtClean="0">
                <a:latin typeface="Muller Narrow Light" panose="00000400000000000000" pitchFamily="50" charset="-52"/>
              </a:rPr>
              <a:t>Ведение </a:t>
            </a:r>
            <a:r>
              <a:rPr lang="ru-RU" sz="2000" dirty="0">
                <a:latin typeface="Muller Narrow Light" panose="00000400000000000000" pitchFamily="50" charset="-52"/>
              </a:rPr>
              <a:t>единого реестра МСП осуществляется ФНС в соответствии со статьей 4.1 ФЗ от 24 июля 2007 года </a:t>
            </a:r>
            <a:r>
              <a:rPr lang="ru-RU" sz="2000" dirty="0" smtClean="0">
                <a:latin typeface="Muller Narrow Light" panose="00000400000000000000" pitchFamily="50" charset="-52"/>
              </a:rPr>
              <a:t/>
            </a:r>
            <a:br>
              <a:rPr lang="ru-RU" sz="2000" dirty="0" smtClean="0">
                <a:latin typeface="Muller Narrow Light" panose="00000400000000000000" pitchFamily="50" charset="-52"/>
              </a:rPr>
            </a:br>
            <a:r>
              <a:rPr lang="ru-RU" sz="2000" dirty="0" smtClean="0">
                <a:latin typeface="Muller Narrow Light" panose="00000400000000000000" pitchFamily="50" charset="-52"/>
              </a:rPr>
              <a:t>№ </a:t>
            </a:r>
            <a:r>
              <a:rPr lang="ru-RU" sz="2000" dirty="0">
                <a:latin typeface="Muller Narrow Light" panose="00000400000000000000" pitchFamily="50" charset="-52"/>
              </a:rPr>
              <a:t>209-ФЗ «О развитии малого и среднего предпринимательства в Российской Федерации».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Источники данных о состоянии конкуренции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3" t="21463" r="24693" b="3772"/>
          <a:stretch/>
        </p:blipFill>
        <p:spPr bwMode="auto">
          <a:xfrm>
            <a:off x="406099" y="1198992"/>
            <a:ext cx="6768752" cy="562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6161" y="611866"/>
            <a:ext cx="376737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>
                <a:latin typeface="Muller Narrow Light" panose="00000400000000000000" pitchFamily="50" charset="-52"/>
              </a:rPr>
              <a:t>https://ofd.nalog.ru/</a:t>
            </a:r>
            <a:endParaRPr lang="ru-RU" sz="35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879043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5060" y="2997786"/>
            <a:ext cx="4342071" cy="22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Индикаторы финансовой доступности.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Аналитическая справка в отношении инфраструктурной обеспеченности территории России точками доступа к финансовым услугам в условиях развития дистанционных каналов обслуживания</a:t>
            </a:r>
          </a:p>
          <a:p>
            <a:endParaRPr lang="ru-RU" sz="2295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13F191B-F424-48A6-8779-A3362545F5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37" t="12001" r="35056" b="21000"/>
          <a:stretch/>
        </p:blipFill>
        <p:spPr>
          <a:xfrm>
            <a:off x="366380" y="1664212"/>
            <a:ext cx="6992677" cy="47053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Источники данных о состоянии конкуренции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06099" y="833774"/>
            <a:ext cx="833914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>
                <a:latin typeface="Muller Narrow Light" panose="00000400000000000000" pitchFamily="50" charset="-52"/>
              </a:rPr>
              <a:t>http://www.cbr.ru/analytics/develop/fin_avail/</a:t>
            </a:r>
            <a:endParaRPr lang="ru-RU" sz="35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436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75060" y="2997786"/>
            <a:ext cx="4342071" cy="22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Индикаторы финансовой доступности.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Аналитическая справка в отношении инфраструктурной обеспеченности территории России точками доступа к финансовым услугам в условиях развития дистанционных каналов обслуживания</a:t>
            </a:r>
          </a:p>
          <a:p>
            <a:endParaRPr lang="ru-RU" sz="2295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13F191B-F424-48A6-8779-A3362545F5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37" t="12001" r="35056" b="21000"/>
          <a:stretch/>
        </p:blipFill>
        <p:spPr>
          <a:xfrm>
            <a:off x="366380" y="1664212"/>
            <a:ext cx="6992677" cy="47053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Источники данных о состоянии конкуренции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06099" y="833774"/>
            <a:ext cx="833914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 dirty="0">
                <a:latin typeface="Muller Narrow Light" panose="00000400000000000000" pitchFamily="50" charset="-52"/>
              </a:rPr>
              <a:t>http://www.cbr.ru/analytics/develop/fin_avail/</a:t>
            </a:r>
            <a:endParaRPr lang="ru-RU" sz="35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70309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5D04965-F4A5-F14E-8831-9BBA7A96443C}"/>
              </a:ext>
            </a:extLst>
          </p:cNvPr>
          <p:cNvSpPr/>
          <p:nvPr/>
        </p:nvSpPr>
        <p:spPr>
          <a:xfrm>
            <a:off x="718517" y="3009002"/>
            <a:ext cx="107326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Опыт региона по проведению мониторинга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(практические вопросы и пути дальнейшего совершенствования)</a:t>
            </a:r>
          </a:p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chemeClr val="bg1"/>
                </a:solidFill>
                <a:latin typeface="Muller Narrow ExtraBold" pitchFamily="50" charset="-52"/>
              </a:rPr>
              <a:t>(опыт Московской области в проведении мониторинга конкурентной среды</a:t>
            </a:r>
          </a:p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chemeClr val="bg1"/>
                </a:solidFill>
                <a:latin typeface="Muller Narrow ExtraBold" pitchFamily="50" charset="-52"/>
              </a:rPr>
              <a:t>По материалам зав. отдела методического сопровождения в управлении развития конкуренции Комитета по конкурентной политике Московской области </a:t>
            </a:r>
            <a:r>
              <a:rPr lang="ru-RU" sz="2000" b="1" dirty="0" err="1" smtClean="0">
                <a:solidFill>
                  <a:schemeClr val="bg1"/>
                </a:solidFill>
                <a:latin typeface="Muller Narrow ExtraBold" pitchFamily="50" charset="-52"/>
              </a:rPr>
              <a:t>Капрановой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Muller Narrow ExtraBold" pitchFamily="50" charset="-52"/>
              </a:rPr>
              <a:t>Т.Е.)</a:t>
            </a: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Мурманск 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2021</a:t>
            </a: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9986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конкурентной среды в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Московской области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17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4553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94622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Равнобедренный треугольник 38"/>
          <p:cNvSpPr/>
          <p:nvPr/>
        </p:nvSpPr>
        <p:spPr>
          <a:xfrm rot="5400000">
            <a:off x="429341" y="136176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97298" y="1138014"/>
            <a:ext cx="10698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algn="just" fontAlgn="ctr"/>
            <a:r>
              <a:rPr lang="ru-RU" sz="2000" b="1" dirty="0">
                <a:latin typeface="Muller Narrow Light" panose="00000400000000000000" pitchFamily="50" charset="-52"/>
              </a:rPr>
              <a:t>Первый уровень: </a:t>
            </a:r>
            <a:r>
              <a:rPr lang="ru-RU" sz="2000" dirty="0">
                <a:latin typeface="Muller Narrow Light" panose="00000400000000000000" pitchFamily="50" charset="-52"/>
              </a:rPr>
              <a:t>Централизованный массовый опрос населения с использованием онлайн технологий в процессе личных формализованных интервью и онлайн опрос предпринимателей</a:t>
            </a: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429338" y="297859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4623" y="2754294"/>
            <a:ext cx="10701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algn="just" fontAlgn="ctr"/>
            <a:r>
              <a:rPr lang="ru-RU" sz="2000" b="1" dirty="0">
                <a:latin typeface="Muller Narrow Light" panose="00000400000000000000" pitchFamily="50" charset="-52"/>
              </a:rPr>
              <a:t>Второй уровень: </a:t>
            </a:r>
            <a:r>
              <a:rPr lang="ru-RU" sz="2000" dirty="0">
                <a:latin typeface="Muller Narrow Light" panose="00000400000000000000" pitchFamily="50" charset="-52"/>
              </a:rPr>
              <a:t>Опросы потребителей и руководителей, ведущих специалистов предприятий микро, малого и среднего бизнеса, проводимые ОМСУ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94622" y="4427548"/>
            <a:ext cx="107010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algn="just" fontAlgn="ctr"/>
            <a:r>
              <a:rPr lang="ru-RU" sz="2000" b="1" dirty="0">
                <a:latin typeface="Muller Narrow Light" panose="00000400000000000000" pitchFamily="50" charset="-52"/>
              </a:rPr>
              <a:t>Третий уровень: </a:t>
            </a:r>
            <a:r>
              <a:rPr lang="ru-RU" sz="2000" dirty="0">
                <a:latin typeface="Muller Narrow Light" panose="00000400000000000000" pitchFamily="50" charset="-52"/>
              </a:rPr>
              <a:t>онлайн опросы на портале «</a:t>
            </a:r>
            <a:r>
              <a:rPr lang="ru-RU" sz="2000" dirty="0" err="1">
                <a:latin typeface="Muller Narrow Light" panose="00000400000000000000" pitchFamily="50" charset="-52"/>
              </a:rPr>
              <a:t>Добродел</a:t>
            </a:r>
            <a:r>
              <a:rPr lang="ru-RU" sz="2000" dirty="0">
                <a:latin typeface="Muller Narrow Light" panose="00000400000000000000" pitchFamily="50" charset="-52"/>
              </a:rPr>
              <a:t>» (детализация составляющих неудовлетворенности потребителей Московской области) и экспертный опрос (глубинное интервью) учредителей организаций, руководителей высшего звена и среднего звена</a:t>
            </a: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5400000">
            <a:off x="429339" y="482415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88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45327"/>
              </p:ext>
            </p:extLst>
          </p:nvPr>
        </p:nvGraphicFramePr>
        <p:xfrm>
          <a:off x="156393" y="877125"/>
          <a:ext cx="11660889" cy="536107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18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67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9950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5071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9165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72281" marR="72281" marT="9562" marB="0" anchor="ctr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ЭТАПЫ</a:t>
                      </a:r>
                    </a:p>
                  </a:txBody>
                  <a:tcPr marL="72281" marR="72281" marT="9562" marB="0" anchor="ctr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СОДЕРЖАНИЕ</a:t>
                      </a:r>
                    </a:p>
                  </a:txBody>
                  <a:tcPr marL="72281" marR="72281" marT="9562" marB="0" anchor="ctr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РЕЗУЛЬТАТ</a:t>
                      </a:r>
                    </a:p>
                  </a:txBody>
                  <a:tcPr marL="72281" marR="72281" marT="9562" marB="0" anchor="ctr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28318">
                <a:tc>
                  <a:txBody>
                    <a:bodyPr/>
                    <a:lstStyle/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1.</a:t>
                      </a:r>
                    </a:p>
                  </a:txBody>
                  <a:tcPr marL="72281" marR="72281" marT="9562" marB="0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ЗАПУСК ОПРОСА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79413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РАЗРАБОТКА АНКЕТ (уполномоченный орган)</a:t>
                      </a:r>
                    </a:p>
                    <a:p>
                      <a:pPr marL="379413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ИНФОРМИРОВАНИЕ ОМСУ (письмо в ОМСУ, расчет требуемого числа опрошенных)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ОПРОС ПРОВЕДЕН </a:t>
                      </a:r>
                    </a:p>
                    <a:p>
                      <a:pPr marL="285750" indent="-2857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ЗАПОЛНЕНЫ ФОРМЫ В СИСТЕМЕ ГАС УРАВЛЕНИЕ</a:t>
                      </a:r>
                    </a:p>
                    <a:p>
                      <a:pPr marL="285750" indent="-2857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СКАНЫ АНКЕТ НАПРАВЛЕНЫ В УПОЛНОМОЧЕННЫЙ ОРГАН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05947">
                <a:tc>
                  <a:txBody>
                    <a:bodyPr/>
                    <a:lstStyle/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2.</a:t>
                      </a:r>
                    </a:p>
                  </a:txBody>
                  <a:tcPr marL="72281" marR="72281" marT="9562" marB="0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ОБРАБОТКА РЕЗУЛЬТАТОВ</a:t>
                      </a:r>
                    </a:p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УПОЛНОМОЧЕННЫМ ОРГАНОМ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ОПРЕДЕЛЕНИЕ: </a:t>
                      </a:r>
                    </a:p>
                    <a:p>
                      <a:pPr marL="379413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«КРАСНЫХ» ЗОН В РАЗРЕЗЕ ГОРОДСКИХ ОКРУГОВ</a:t>
                      </a:r>
                    </a:p>
                    <a:p>
                      <a:pPr marL="379413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ОСНОВНЫЕ ВОПРОСЫ, ТРЕБУЮЩИЕ РЕШЕНИЯ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НАПРАВЛЕНИЕ ИНФОРМАЦИИ В ОМСУ И ЦИОГВ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28318">
                <a:tc>
                  <a:txBody>
                    <a:bodyPr/>
                    <a:lstStyle/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3.</a:t>
                      </a:r>
                    </a:p>
                  </a:txBody>
                  <a:tcPr marL="72281" marR="72281" marT="9562" marB="0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ПРОВЕДЕНИЕ ЦИОГВ И ОМСУ РАБОТЫ ПО СОВЕРШЕНСТВОВАНИЮ ДЕЯТЕЛЬНОСТИ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6012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ПРИНЯТИЕ МЕР ПО ПОВЫШЕНИЮ УРОВНЯ УДОВЛЕТВОРЕННОСТИ</a:t>
                      </a:r>
                    </a:p>
                    <a:p>
                      <a:pPr marL="285750" indent="-285750" algn="l" fontAlgn="t">
                        <a:buFont typeface="Wingdings" panose="05000000000000000000" pitchFamily="2" charset="2"/>
                        <a:buChar char="Ø"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РЕШЕНИЕ ВОПРОСОВ ПРЕДПРИНИМАТЕЛЕЙ</a:t>
                      </a:r>
                    </a:p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НАПРАВЛЕНИЕ ИНФОРМАЦИИ В УПОЛНОМОЧЕННЫЙ ОРГАН О МЕРАХ ПО ПОВЫШЕНИЮ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УРОВНЯ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УДОВЛЕТВОРЕННОСТИ ПОТРЕБИТЕЛЕЙ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И ПРЕДПРИНИМАТЕЛЕЙ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05947">
                <a:tc>
                  <a:txBody>
                    <a:bodyPr/>
                    <a:lstStyle/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4. </a:t>
                      </a:r>
                    </a:p>
                  </a:txBody>
                  <a:tcPr marL="72281" marR="72281" marT="9562" marB="0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ПРОВЕДЕНИЕ МОНИТОРИНГА ВКЛЮЧАЕТСЯ В СТРУКТУРУ РЕЙТИНГА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ОЦЕНКА КАЧЕСТВА ПРЕДОСТАВЛЯЕМОЙ ИНФОРМАЦИИ (РАЗДЕЛ МОНИТОРНИГ ИНФОРМАЦИОННОГО ДОКЛАДА)</a:t>
                      </a:r>
                    </a:p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РЕЙТИНГ СФОРМИРОВАН</a:t>
                      </a:r>
                    </a:p>
                    <a:p>
                      <a:pPr algn="l" fontAlgn="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КРАСНАЯ, ЖЕЛТАЯ, ЗЕЛЕНАЯ ЗОНЫ</a:t>
                      </a:r>
                    </a:p>
                    <a:p>
                      <a:pPr algn="l" fontAlgn="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ОПРЕДЕЛЕНИЕ ЗАДАЧ НА ПРЕДСТОЯЩИЙ ПЕРИОД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C8BB239-D6BA-4787-B4DB-463C7B9C5FE8}"/>
              </a:ext>
            </a:extLst>
          </p:cNvPr>
          <p:cNvSpPr txBox="1"/>
          <p:nvPr/>
        </p:nvSpPr>
        <p:spPr>
          <a:xfrm>
            <a:off x="217655" y="6240511"/>
            <a:ext cx="11866456" cy="708450"/>
          </a:xfrm>
          <a:prstGeom prst="rect">
            <a:avLst/>
          </a:prstGeom>
          <a:noFill/>
        </p:spPr>
        <p:txBody>
          <a:bodyPr wrap="square" lIns="91999" tIns="45999" rIns="91999" bIns="45999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Проведение мониторинга удовлетворенности потребителей и предпринимателей входит в структуру рейтинга ОМСУ по содействию развитию конкуренции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конкурентной среды в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Московской области</a:t>
            </a:r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603125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53972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34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Формирование базы предпринимателей для экспертного опроса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1131482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6099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12184" y="1529014"/>
            <a:ext cx="4657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Контакты субъектов предпринимательской деятельности для проведения социологического опроса</a:t>
            </a:r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144965" y="192562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8972" y="2893242"/>
            <a:ext cx="4660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Наименование товарного рынка (сферы) экономики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8972" y="4158999"/>
            <a:ext cx="4660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Наименование частной организации</a:t>
            </a: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141753" y="425016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8971" y="5308315"/>
            <a:ext cx="10423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Контактные данные организации (телефон)</a:t>
            </a:r>
          </a:p>
        </p:txBody>
      </p:sp>
      <p:sp>
        <p:nvSpPr>
          <p:cNvPr id="16" name="Равнобедренный треугольник 15"/>
          <p:cNvSpPr/>
          <p:nvPr/>
        </p:nvSpPr>
        <p:spPr>
          <a:xfrm rot="5400000">
            <a:off x="141752" y="539714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62484" y="1840648"/>
            <a:ext cx="10423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Контактные данные эксперта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6495265" y="1929479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62481" y="3028547"/>
            <a:ext cx="10423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Количество работников организации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6495262" y="3117378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6495263" y="4247830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62483" y="4158999"/>
            <a:ext cx="3979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Стаж работы предприятия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62481" y="5270406"/>
            <a:ext cx="4657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ФИО, должность, моб. телефон</a:t>
            </a: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6495264" y="5397430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144965" y="311754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49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Правовая основа проведения мониторинга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2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790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297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Равнобедренный треугольник 38"/>
          <p:cNvSpPr/>
          <p:nvPr/>
        </p:nvSpPr>
        <p:spPr>
          <a:xfrm rot="5400000">
            <a:off x="429341" y="113304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97298" y="908736"/>
            <a:ext cx="112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uller Narrow Light" panose="00000400000000000000" pitchFamily="50" charset="-52"/>
              </a:rPr>
              <a:t>Проводится </a:t>
            </a:r>
            <a:r>
              <a:rPr lang="ru-RU" sz="2000" dirty="0">
                <a:latin typeface="Muller Narrow Light" panose="00000400000000000000" pitchFamily="50" charset="-52"/>
              </a:rPr>
              <a:t>в соответствии с разделом VI Стандарта развития конкуренции в субъектах РФ, утвержденного распоряжением Правительства РФ от 17.04.2019 №768-р</a:t>
            </a: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429340" y="203015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7297" y="1787436"/>
            <a:ext cx="112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Единая методика мониторинга состояния и развития конкуренции на товарных рынках субъекта Российской Федерации утверждена приказом Минэкономразвития России  от 11.03.2020 № 130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0472" y="3009724"/>
            <a:ext cx="112051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Цель Указа Президента РФ от 21.12.2017 № 618 «Об основных направлениях государственной политики по развитию конкуренции»: </a:t>
            </a:r>
          </a:p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повышение удовлетворенности потребителей за счет расширения ассортимента товаров, работ, услуг, повышения их качества и снижения цен)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0473" y="4616570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Muller Narrow Light" panose="00000400000000000000" pitchFamily="50" charset="-52"/>
              </a:rPr>
              <a:t>Результат:</a:t>
            </a:r>
          </a:p>
          <a:p>
            <a:pPr algn="just"/>
            <a:r>
              <a:rPr lang="ru-RU" sz="2000" dirty="0" smtClean="0">
                <a:latin typeface="Muller Narrow Light" panose="00000400000000000000" pitchFamily="50" charset="-52"/>
              </a:rPr>
              <a:t>На основе мониторинга наличия административных барьеров и оценки состояния конкуренции проводится анализ деятельности и подготовка выводов и предложений по совершенствованию деятельности ИОГВ и ОМСУ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78652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900118"/>
            <a:ext cx="8914102" cy="2125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Прямоугольник 2"/>
          <p:cNvSpPr>
            <a:spLocks noChangeArrowheads="1"/>
          </p:cNvSpPr>
          <p:nvPr/>
        </p:nvSpPr>
        <p:spPr bwMode="auto">
          <a:xfrm>
            <a:off x="4417741" y="1571735"/>
            <a:ext cx="7853759" cy="103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282" tIns="54641" rIns="109282" bIns="54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just"/>
            <a:r>
              <a:rPr lang="ru-RU" altLang="ru-RU" sz="3000" dirty="0">
                <a:latin typeface="Muller Narrow Light" panose="00000400000000000000" pitchFamily="50" charset="-52"/>
                <a:cs typeface="+mn-cs"/>
              </a:rPr>
              <a:t>На портале «</a:t>
            </a:r>
            <a:r>
              <a:rPr lang="ru-RU" altLang="ru-RU" sz="3000" dirty="0" err="1">
                <a:latin typeface="Muller Narrow Light" panose="00000400000000000000" pitchFamily="50" charset="-52"/>
                <a:cs typeface="+mn-cs"/>
              </a:rPr>
              <a:t>Добродел</a:t>
            </a:r>
            <a:r>
              <a:rPr lang="ru-RU" altLang="ru-RU" sz="3000" dirty="0">
                <a:latin typeface="Muller Narrow Light" panose="00000400000000000000" pitchFamily="50" charset="-52"/>
                <a:cs typeface="+mn-cs"/>
              </a:rPr>
              <a:t>» зарегистрировано более </a:t>
            </a:r>
            <a:br>
              <a:rPr lang="ru-RU" altLang="ru-RU" sz="3000" dirty="0">
                <a:latin typeface="Muller Narrow Light" panose="00000400000000000000" pitchFamily="50" charset="-52"/>
                <a:cs typeface="+mn-cs"/>
              </a:rPr>
            </a:br>
            <a:r>
              <a:rPr lang="ru-RU" altLang="ru-RU" sz="3000" b="1" dirty="0">
                <a:latin typeface="Muller Narrow Light" panose="00000400000000000000" pitchFamily="50" charset="-52"/>
                <a:cs typeface="+mn-cs"/>
              </a:rPr>
              <a:t>свыше 1,8 миллиона пользователей</a:t>
            </a:r>
          </a:p>
        </p:txBody>
      </p:sp>
      <p:sp>
        <p:nvSpPr>
          <p:cNvPr id="23558" name="Прямоугольник 2"/>
          <p:cNvSpPr>
            <a:spLocks noChangeArrowheads="1"/>
          </p:cNvSpPr>
          <p:nvPr/>
        </p:nvSpPr>
        <p:spPr bwMode="auto">
          <a:xfrm>
            <a:off x="4417741" y="3648691"/>
            <a:ext cx="8000380" cy="103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282" tIns="54641" rIns="109282" bIns="54641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indent="0"/>
            <a:r>
              <a:rPr lang="ru-RU" altLang="ru-RU" sz="3000" dirty="0">
                <a:latin typeface="Muller Narrow Light" panose="00000400000000000000" pitchFamily="50" charset="-52"/>
                <a:cs typeface="+mn-cs"/>
              </a:rPr>
              <a:t>В 2020 году в опросах через «</a:t>
            </a:r>
            <a:r>
              <a:rPr lang="ru-RU" altLang="ru-RU" sz="3000" dirty="0" err="1">
                <a:latin typeface="Muller Narrow Light" panose="00000400000000000000" pitchFamily="50" charset="-52"/>
                <a:cs typeface="+mn-cs"/>
              </a:rPr>
              <a:t>Добродел</a:t>
            </a:r>
            <a:r>
              <a:rPr lang="ru-RU" altLang="ru-RU" sz="3000" dirty="0">
                <a:latin typeface="Muller Narrow Light" panose="00000400000000000000" pitchFamily="50" charset="-52"/>
                <a:cs typeface="+mn-cs"/>
              </a:rPr>
              <a:t>» приняли участие </a:t>
            </a:r>
            <a:r>
              <a:rPr lang="ru-RU" altLang="ru-RU" sz="3000" b="1" dirty="0">
                <a:latin typeface="Muller Narrow Light" panose="00000400000000000000" pitchFamily="50" charset="-52"/>
                <a:cs typeface="+mn-cs"/>
              </a:rPr>
              <a:t>7381 человек </a:t>
            </a:r>
          </a:p>
        </p:txBody>
      </p:sp>
      <p:pic>
        <p:nvPicPr>
          <p:cNvPr id="2355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" y="1191574"/>
            <a:ext cx="4377366" cy="118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887919" indent="-341507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366028" indent="-273206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912439" indent="-273206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458850" indent="-273206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3005261" indent="-2732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551672" indent="-2732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4098084" indent="-2732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644495" indent="-2732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BA16A9AB-E0B4-40EF-B9CC-139C2F88D001}" type="slidenum">
              <a:rPr lang="ru-RU" altLang="ru-RU">
                <a:solidFill>
                  <a:srgbClr val="898989"/>
                </a:solidFill>
              </a:rPr>
              <a:pPr/>
              <a:t>20</a:t>
            </a:fld>
            <a:endParaRPr lang="ru-RU" altLang="ru-RU">
              <a:solidFill>
                <a:srgbClr val="898989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1695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Проведение мониторинга с использованием </a:t>
            </a:r>
          </a:p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электронных технологий и онлайн опросов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9685924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980598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23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285488"/>
              </p:ext>
            </p:extLst>
          </p:nvPr>
        </p:nvGraphicFramePr>
        <p:xfrm>
          <a:off x="251019" y="779125"/>
          <a:ext cx="11660890" cy="496565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492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68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648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439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ЦЕЛЬ СТАНДАРТА</a:t>
                      </a:r>
                    </a:p>
                  </a:txBody>
                  <a:tcPr marL="72281" marR="72281" marT="9562" marB="0" anchor="ctr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МЕТОДИКА ОЦЕНКИ</a:t>
                      </a:r>
                    </a:p>
                  </a:txBody>
                  <a:tcPr marL="72281" marR="72281" marT="9562" marB="0" anchor="ctr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СООТВЕТСТВИЕ ЦЕЛЯМ</a:t>
                      </a:r>
                    </a:p>
                  </a:txBody>
                  <a:tcPr marL="72281" marR="72281" marT="9562" marB="0" anchor="ctr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45506">
                <a:tc>
                  <a:txBody>
                    <a:bodyPr/>
                    <a:lstStyle/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повышение удовлетворенности потребителей, за счет повышения качества и снижения цен на товары, работы, услуги</a:t>
                      </a:r>
                    </a:p>
                  </a:txBody>
                  <a:tcPr marL="72281" marR="72281" marT="9562" marB="0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достижение целевых показателей (увеличение доли частных организаций на рынке)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РЕЗУЛЬТАТЫ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ОПРОСОВ </a:t>
                      </a:r>
                    </a:p>
                    <a:p>
                      <a:pPr algn="l" fontAlgn="t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(Московская область)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ru-RU" sz="20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  <a:p>
                      <a:pPr algn="l" fontAlgn="t"/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37% - не интересует форма собственности</a:t>
                      </a:r>
                    </a:p>
                    <a:p>
                      <a:pPr algn="l" fontAlgn="t"/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37% - предпочтение государственным организациям</a:t>
                      </a:r>
                    </a:p>
                    <a:p>
                      <a:pPr algn="l" fontAlgn="t"/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26% - предпочтение частным организациям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78555">
                <a:tc>
                  <a:txBody>
                    <a:bodyPr/>
                    <a:lstStyle/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повышение экономической эффективности и конкурентоспособности хозяйствующих субъектов</a:t>
                      </a:r>
                    </a:p>
                    <a:p>
                      <a:pPr marL="93663" indent="0" algn="l">
                        <a:spcBef>
                          <a:spcPts val="1325"/>
                        </a:spcBef>
                        <a:buFont typeface="Times New Roman" panose="02020603050405020304" pitchFamily="18" charset="0"/>
                        <a:buNone/>
                      </a:pPr>
                      <a:r>
                        <a:rPr lang="ru-RU" alt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стабильный рост многоукладной экономики, развитие технологий</a:t>
                      </a:r>
                    </a:p>
                  </a:txBody>
                  <a:tcPr marL="72281" marR="72281" marT="9562" marB="0"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доля реализованных составляющих стандарта развития конкуренции в субъекте РФ</a:t>
                      </a:r>
                    </a:p>
                    <a:p>
                      <a:pPr marL="93663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Muller Narrow Light" panose="00000400000000000000" pitchFamily="50" charset="-52"/>
                        <a:ea typeface="+mn-ea"/>
                        <a:cs typeface="+mn-cs"/>
                      </a:endParaRP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Muller Narrow Light" panose="00000400000000000000" pitchFamily="50" charset="-52"/>
                          <a:ea typeface="+mn-ea"/>
                          <a:cs typeface="+mn-cs"/>
                        </a:rPr>
                        <a:t>Показатели и критерии оценки не определены</a:t>
                      </a:r>
                    </a:p>
                  </a:txBody>
                  <a:tcPr marL="72281" marR="72281" marT="9562" marB="0">
                    <a:lnL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7A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736198"/>
            <a:ext cx="11733614" cy="1390559"/>
          </a:xfrm>
          <a:prstGeom prst="rect">
            <a:avLst/>
          </a:prstGeom>
          <a:noFill/>
        </p:spPr>
        <p:txBody>
          <a:bodyPr wrap="square" lIns="91999" tIns="45999" rIns="91999" bIns="45999" rtlCol="0">
            <a:spAutoFit/>
          </a:bodyPr>
          <a:lstStyle/>
          <a:p>
            <a:pPr algn="ctr"/>
            <a:r>
              <a:rPr lang="ru-RU" sz="2811" b="1" i="1" dirty="0">
                <a:solidFill>
                  <a:srgbClr val="0082C8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«Задачи и результаты должны быть предельно конкретными </a:t>
            </a:r>
            <a:br>
              <a:rPr lang="ru-RU" sz="2811" b="1" i="1" dirty="0">
                <a:solidFill>
                  <a:srgbClr val="0082C8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</a:br>
            <a:r>
              <a:rPr lang="ru-RU" sz="2811" b="1" i="1" dirty="0">
                <a:solidFill>
                  <a:srgbClr val="0082C8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и вести к повышению качества жизни наших граждан» </a:t>
            </a:r>
          </a:p>
          <a:p>
            <a:pPr algn="ctr"/>
            <a:r>
              <a:rPr lang="ru-RU" sz="2811" b="1" i="1" dirty="0">
                <a:solidFill>
                  <a:srgbClr val="0082C8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                                                                                                          В.В. Путин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Система оценки внедрения Стандарта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5031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341028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166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Интерактивная платформа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5887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026828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41317" y="1257103"/>
            <a:ext cx="10956993" cy="55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012" tIns="48006" rIns="96012" bIns="48006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ФАС России </a:t>
            </a:r>
            <a:r>
              <a:rPr lang="ru-RU" sz="3000" dirty="0">
                <a:latin typeface="Muller Narrow Light" panose="00000400000000000000" pitchFamily="50" charset="-52"/>
              </a:rPr>
              <a:t>запущена интерактивная платформа </a:t>
            </a:r>
            <a:r>
              <a:rPr lang="ru-RU" sz="3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https://plan.fas.gov.ru/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641316" y="2137313"/>
            <a:ext cx="10956993" cy="194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012" tIns="48006" rIns="96012" bIns="48006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Цель - обмен опытом субъектов РФ </a:t>
            </a:r>
            <a:r>
              <a:rPr lang="ru-RU" sz="3000" dirty="0">
                <a:latin typeface="Muller Narrow Light" panose="00000400000000000000" pitchFamily="50" charset="-52"/>
              </a:rPr>
              <a:t>в вопросах реализации мероприятий, предусмотренных положениями Национального плана развития конкуренции и иных поручений Президента России и Правительства РФ по развитию </a:t>
            </a:r>
            <a:r>
              <a:rPr lang="ru-RU" sz="3000" dirty="0" smtClean="0">
                <a:latin typeface="Muller Narrow Light" panose="00000400000000000000" pitchFamily="50" charset="-52"/>
              </a:rPr>
              <a:t>конкуренции</a:t>
            </a:r>
            <a:endParaRPr lang="en-US" sz="3000" dirty="0">
              <a:latin typeface="Muller Narrow Light" panose="00000400000000000000" pitchFamily="50" charset="-52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41316" y="4164801"/>
            <a:ext cx="10956993" cy="194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012" tIns="48006" rIns="96012" bIns="48006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000" dirty="0">
                <a:latin typeface="Muller Narrow Light" panose="00000400000000000000" pitchFamily="50" charset="-52"/>
              </a:rPr>
              <a:t>На платформе аккумулируются различные данные от органов исполнительной власти субъектов РФ и органов местного самоуправления (</a:t>
            </a:r>
            <a:r>
              <a:rPr lang="ru-RU" sz="3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документы, успешные практики субъектов, новостные материалы, доклады о состоянии и развитии конкуренции и </a:t>
            </a:r>
            <a:r>
              <a:rPr lang="ru-RU" sz="3000" dirty="0" err="1">
                <a:solidFill>
                  <a:srgbClr val="0082C8"/>
                </a:solidFill>
                <a:latin typeface="Muller Narrow Light" panose="00000400000000000000" pitchFamily="50" charset="-52"/>
              </a:rPr>
              <a:t>т.д</a:t>
            </a:r>
            <a:r>
              <a:rPr lang="ru-RU" sz="3000" dirty="0" smtClean="0">
                <a:latin typeface="Muller Narrow Light" panose="00000400000000000000" pitchFamily="50" charset="-52"/>
              </a:rPr>
              <a:t>)</a:t>
            </a:r>
            <a:endParaRPr lang="en-US" sz="2700" dirty="0">
              <a:solidFill>
                <a:srgbClr val="363C4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4851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0000" t="9789" r="10223" b="16001"/>
          <a:stretch/>
        </p:blipFill>
        <p:spPr>
          <a:xfrm>
            <a:off x="1" y="536383"/>
            <a:ext cx="12046193" cy="6320777"/>
          </a:xfrm>
          <a:prstGeom prst="rect">
            <a:avLst/>
          </a:prstGeom>
        </p:spPr>
      </p:pic>
      <p:sp>
        <p:nvSpPr>
          <p:cNvPr id="8" name="Номер слайда 5">
            <a:extLst>
              <a:ext uri="{FF2B5EF4-FFF2-40B4-BE49-F238E27FC236}">
                <a16:creationId xmlns="" xmlns:a16="http://schemas.microsoft.com/office/drawing/2014/main" id="{648DCF40-983A-414B-BCF2-97B59E76B643}"/>
              </a:ext>
            </a:extLst>
          </p:cNvPr>
          <p:cNvSpPr txBox="1">
            <a:spLocks/>
          </p:cNvSpPr>
          <p:nvPr/>
        </p:nvSpPr>
        <p:spPr>
          <a:xfrm>
            <a:off x="11961736" y="157261"/>
            <a:ext cx="277889" cy="261666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2" b="1"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23</a:t>
            </a:fld>
            <a:endParaRPr lang="en-US" sz="602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365935" y="124578"/>
            <a:ext cx="6196224" cy="89563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2610" b="1" dirty="0">
                <a:solidFill>
                  <a:srgbClr val="2470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 России </a:t>
            </a:r>
            <a:r>
              <a:rPr lang="ru-RU" sz="2610" b="1" dirty="0">
                <a:solidFill>
                  <a:srgbClr val="363C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запущена интерактивная платформа </a:t>
            </a:r>
            <a:r>
              <a:rPr lang="ru-RU" sz="2610" b="1" dirty="0">
                <a:solidFill>
                  <a:srgbClr val="2470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https://plan.fas.gov.ru/</a:t>
            </a:r>
            <a:endParaRPr lang="ru-RU" sz="2610" b="1" dirty="0">
              <a:solidFill>
                <a:srgbClr val="2470A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9568" y="2593277"/>
            <a:ext cx="2953391" cy="22113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2295" b="1" dirty="0">
                <a:solidFill>
                  <a:srgbClr val="2470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295" dirty="0">
                <a:solidFill>
                  <a:srgbClr val="363C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295" dirty="0">
                <a:solidFill>
                  <a:srgbClr val="2470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опытом субъектов РФ</a:t>
            </a:r>
            <a:r>
              <a:rPr lang="ru-RU" sz="2295" dirty="0">
                <a:solidFill>
                  <a:srgbClr val="363C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вопросах реализации мероприятий по содействию развитию конкуренции</a:t>
            </a:r>
            <a:endParaRPr lang="en-US" sz="2295" dirty="0">
              <a:solidFill>
                <a:srgbClr val="363C4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775" y="5910493"/>
            <a:ext cx="5169481" cy="76912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/>
            <a:r>
              <a:rPr lang="ru-RU" sz="2295" b="1" dirty="0" smtClean="0">
                <a:solidFill>
                  <a:srgbClr val="2470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Московской областью </a:t>
            </a:r>
            <a:r>
              <a:rPr lang="ru-RU" sz="2295" b="1" dirty="0">
                <a:solidFill>
                  <a:srgbClr val="2470A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опубликовано</a:t>
            </a:r>
          </a:p>
          <a:p>
            <a:pPr algn="just"/>
            <a:r>
              <a:rPr lang="ru-RU" sz="2103" b="1" dirty="0">
                <a:solidFill>
                  <a:srgbClr val="363C4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 информационных материалов</a:t>
            </a:r>
          </a:p>
        </p:txBody>
      </p:sp>
    </p:spTree>
    <p:extLst>
      <p:ext uri="{BB962C8B-B14F-4D97-AF65-F5344CB8AC3E}">
        <p14:creationId xmlns:p14="http://schemas.microsoft.com/office/powerpoint/2010/main" val="136794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099" y="1516323"/>
            <a:ext cx="11222049" cy="536437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  <a:defRPr/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Благоприятное состояние конкурентной среды: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Условия ведения бизнеса </a:t>
            </a:r>
            <a:r>
              <a:rPr lang="en-US" sz="2000" dirty="0">
                <a:latin typeface="Muller Narrow Light" panose="00000400000000000000" pitchFamily="50" charset="-52"/>
              </a:rPr>
              <a:t>&gt;</a:t>
            </a:r>
            <a:r>
              <a:rPr lang="ru-RU" sz="2000" dirty="0">
                <a:latin typeface="Muller Narrow Light" panose="00000400000000000000" pitchFamily="50" charset="-52"/>
              </a:rPr>
              <a:t> 50 % соответствуют высокой и очень высокой конкуренции;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Количество конкурентов &gt; 8;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Рост в количестве конкурентов на рынках на 1 и более МСП в течение 3-х лет;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Число поставщиков основного закупаемого товара (работы, услуги) &gt;  8</a:t>
            </a:r>
            <a:r>
              <a:rPr lang="ru-RU" sz="2000" dirty="0" smtClean="0">
                <a:latin typeface="Muller Narrow Light" panose="00000400000000000000" pitchFamily="50" charset="-52"/>
              </a:rPr>
              <a:t>.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ru-RU" sz="2000" dirty="0">
              <a:latin typeface="Muller Narrow Light" panose="00000400000000000000" pitchFamily="50" charset="-52"/>
            </a:endParaRPr>
          </a:p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  <a:defRPr/>
            </a:pPr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Благоприятная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ситуация с адм. барьерами: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000" dirty="0">
                <a:latin typeface="Muller Narrow Light" panose="00000400000000000000" pitchFamily="50" charset="-52"/>
              </a:rPr>
              <a:t>&gt; </a:t>
            </a:r>
            <a:r>
              <a:rPr lang="ru-RU" sz="2000" dirty="0">
                <a:latin typeface="Muller Narrow Light" panose="00000400000000000000" pitchFamily="50" charset="-52"/>
              </a:rPr>
              <a:t>50% адм. барьеров оцениваются, как преодолимые без существенных затрат;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Сокращение уровня адм. барьеров на 5 и более % за последние 3 года;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Деятельность органов власти &gt; 50% оценивается, как благоприятные;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Сокращение кол-ва обращений в надзорные органы на 5% и более за 3 года;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Увеличение доли рассмотренных обращений надзорными органами, по которым были приняты соответствующие меры, на 5% и более за 3 года.</a:t>
            </a:r>
          </a:p>
          <a:p>
            <a:pPr marL="437129" indent="-437129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ru-RU" sz="2295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  <a:defRPr/>
            </a:pPr>
            <a:endParaRPr lang="ru-RU" sz="2295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9666" indent="-409666" algn="just">
              <a:defRPr/>
            </a:pPr>
            <a:endParaRPr lang="ru-RU" sz="956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1695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Оценка результатов проведения Мониторинга </a:t>
            </a:r>
          </a:p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уполномоченным органом. Предприниматели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866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099" y="1516323"/>
            <a:ext cx="11222049" cy="536437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  <a:defRPr/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Уполномоченный орган делает вывод о достаточной степени удовлетворенности потребителей, если</a:t>
            </a:r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:</a:t>
            </a:r>
          </a:p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  <a:defRPr/>
            </a:pP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Уровень удовлетворенности респондентов качеством, уровнем цен и возможностью выбора товаров, работ и услуг превышает 70 % от числа опрошенных</a:t>
            </a:r>
            <a:r>
              <a:rPr lang="ru-RU" sz="2000" dirty="0" smtClean="0">
                <a:latin typeface="Muller Narrow Light" panose="00000400000000000000" pitchFamily="50" charset="-52"/>
              </a:rPr>
              <a:t>;</a:t>
            </a: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ru-RU" sz="2000" dirty="0">
              <a:latin typeface="Muller Narrow Light" panose="00000400000000000000" pitchFamily="50" charset="-52"/>
            </a:endParaRP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Темпы роста удовлетворенностью качеством и возможностью выбора товаров, работ и услуг составляют более 5 % за последние три года</a:t>
            </a:r>
            <a:r>
              <a:rPr lang="ru-RU" sz="2000" dirty="0" smtClean="0">
                <a:latin typeface="Muller Narrow Light" panose="00000400000000000000" pitchFamily="50" charset="-52"/>
              </a:rPr>
              <a:t>;</a:t>
            </a: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ru-RU" sz="2000" dirty="0">
              <a:latin typeface="Muller Narrow Light" panose="00000400000000000000" pitchFamily="50" charset="-52"/>
            </a:endParaRP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Темпы роста уровня цен на товары, работы и услуги составляют менее 5 % за последние три года</a:t>
            </a:r>
            <a:r>
              <a:rPr lang="ru-RU" sz="2000" dirty="0" smtClean="0">
                <a:latin typeface="Muller Narrow Light" panose="00000400000000000000" pitchFamily="50" charset="-52"/>
              </a:rPr>
              <a:t>;</a:t>
            </a: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ru-RU" sz="2000" dirty="0">
              <a:latin typeface="Muller Narrow Light" panose="00000400000000000000" pitchFamily="50" charset="-52"/>
            </a:endParaRPr>
          </a:p>
          <a:p>
            <a:pPr marL="457200" indent="-457200" algn="just">
              <a:lnSpc>
                <a:spcPct val="114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Количество разрешенных обращений респондентов («полностью сумели отстоять свои права») за защитой прав потребителей увеличилось на 5 % в течение трех лет.</a:t>
            </a:r>
          </a:p>
          <a:p>
            <a:pPr marL="0" indent="0" algn="just">
              <a:lnSpc>
                <a:spcPct val="114000"/>
              </a:lnSpc>
              <a:spcBef>
                <a:spcPts val="0"/>
              </a:spcBef>
              <a:buNone/>
              <a:defRPr/>
            </a:pPr>
            <a:endParaRPr lang="ru-RU" sz="2000" dirty="0">
              <a:latin typeface="Muller Narrow Light" panose="00000400000000000000" pitchFamily="50" charset="-52"/>
            </a:endParaRPr>
          </a:p>
          <a:p>
            <a:pPr marL="409666" indent="-409666" algn="just">
              <a:defRPr/>
            </a:pPr>
            <a:endParaRPr lang="ru-RU" sz="956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1695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Оценка результатов проведения Мониторинга </a:t>
            </a:r>
          </a:p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уполномоченным органом. Потребители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84609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86689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386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318F8B2-B166-5E46-A87C-5E2B7B10E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5440C4-E74B-1944-B487-7211DD8801A7}"/>
              </a:ext>
            </a:extLst>
          </p:cNvPr>
          <p:cNvSpPr/>
          <p:nvPr/>
        </p:nvSpPr>
        <p:spPr>
          <a:xfrm>
            <a:off x="1574423" y="4159532"/>
            <a:ext cx="91088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ru-RU" sz="7000" b="1" dirty="0">
                <a:solidFill>
                  <a:schemeClr val="bg1"/>
                </a:solidFill>
                <a:latin typeface="Muller Narrow ExtraBold" pitchFamily="2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Для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ч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его проводится мониторинг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3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790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297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197298" y="908736"/>
            <a:ext cx="112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uller Narrow Light" panose="00000400000000000000" pitchFamily="50" charset="-52"/>
              </a:rPr>
              <a:t>НА ОСНОВЕ РЕЗУЛЬТАТОВ АНАЛИЗА МОНИТОРИНГА: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429340" y="203015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7297" y="1933597"/>
            <a:ext cx="11202519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Разрабатывается перечень товарных рынков, в который ежегодно вносятся изменения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97298" y="2973911"/>
            <a:ext cx="11205195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Разрабатывается «Дорожная карта», в которую ежегодно вносятся изменения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285" y="5848682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Muller Narrow Light" panose="00000400000000000000" pitchFamily="50" charset="-52"/>
              </a:rPr>
              <a:t>Результаты мониторинга </a:t>
            </a:r>
            <a:r>
              <a:rPr lang="ru-RU" sz="2000" dirty="0" smtClean="0">
                <a:latin typeface="Muller Narrow Light" panose="00000400000000000000" pitchFamily="50" charset="-52"/>
              </a:rPr>
              <a:t>являются обязательными при анализе деятельности и планировании мероприятий по содействию развитию конкуренции и разработке показателей развития конкуренции на предстоящий период 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94621" y="3998112"/>
            <a:ext cx="11205195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Уполномоченный орган подготавливает проект Доклада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97298" y="5022313"/>
            <a:ext cx="11205195" cy="41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Готовятся предложения по улучшению конкурентной среды на товарных рынках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29340" y="3089079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14744" y="411906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29340" y="514905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48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В рамках внедрения стандарта в ИОГВ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4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790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297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авнобедренный треугольник 13"/>
          <p:cNvSpPr/>
          <p:nvPr/>
        </p:nvSpPr>
        <p:spPr>
          <a:xfrm rot="5400000">
            <a:off x="429340" y="121471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7106" y="943679"/>
            <a:ext cx="112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defRPr/>
            </a:pPr>
            <a:r>
              <a:rPr lang="ru-RU" alt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Внесены </a:t>
            </a:r>
            <a:r>
              <a:rPr lang="ru-RU" altLang="ru-RU" sz="2000" dirty="0">
                <a:latin typeface="Muller Narrow Light" panose="00000400000000000000" pitchFamily="50" charset="-52"/>
              </a:rPr>
              <a:t>изменения в положения об органах исполнительной власти, предусматривающих приоритет целей и задач по содействию развитию конкуренции на соответствующих товарных рынках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37106" y="1981254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Определены</a:t>
            </a:r>
            <a:r>
              <a:rPr lang="ru-RU" sz="2000" dirty="0">
                <a:latin typeface="Muller Narrow Light" panose="00000400000000000000" pitchFamily="50" charset="-52"/>
              </a:rPr>
              <a:t> должностные лица, ответственные за координацию вопросов содействия развитию конкуренции в подведомственной сфере деятельности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285" y="6010766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Анализ  ситуации на товарных рынках, мероприятия по содействию развитию конкуренции, достижение числовых значений ключевых показателей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7106" y="2982996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Определены</a:t>
            </a:r>
            <a:r>
              <a:rPr lang="ru-RU" sz="2000" dirty="0">
                <a:latin typeface="Muller Narrow Light" panose="00000400000000000000" pitchFamily="50" charset="-52"/>
              </a:rPr>
              <a:t> структурные подразделения, ответственные за разработку и реализацию планов мероприятий («дорожных карт») по содействию развитию конкуренции в подведомственной сфере деятельности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7106" y="4037780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Внесены</a:t>
            </a:r>
            <a:r>
              <a:rPr lang="ru-RU" sz="2000" dirty="0">
                <a:latin typeface="Muller Narrow Light" panose="00000400000000000000" pitchFamily="50" charset="-52"/>
              </a:rPr>
              <a:t> соответствующие обязанности в должностные регламенты и положения о структурных подразделениях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37508" y="228449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14744" y="328990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37508" y="437425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7106" y="5021362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Во все государственные программы включены </a:t>
            </a:r>
            <a:r>
              <a:rPr lang="ru-RU" sz="2000" dirty="0">
                <a:latin typeface="Muller Narrow Light" panose="00000400000000000000" pitchFamily="50" charset="-52"/>
              </a:rPr>
              <a:t>положения, обеспечивающие их реализацию с учетом необходимости достижения ключевых показателей развития конкуренции</a:t>
            </a: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437508" y="535783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5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Порядок взаимодействия с ОМСУ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5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790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297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авнобедренный треугольник 13"/>
          <p:cNvSpPr/>
          <p:nvPr/>
        </p:nvSpPr>
        <p:spPr>
          <a:xfrm rot="5400000">
            <a:off x="429340" y="121471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9782" y="1113028"/>
            <a:ext cx="112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000" dirty="0">
                <a:latin typeface="Muller Narrow Light" panose="00000400000000000000" pitchFamily="50" charset="-52"/>
              </a:rPr>
              <a:t>Трехсторонние соглашения (УФАС, ОМСУ, УПОЛНОМОЧЕННЫЙ ОРГАН)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39782" y="2150445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000" dirty="0">
                <a:latin typeface="Muller Narrow Light" panose="00000400000000000000" pitchFamily="50" charset="-52"/>
              </a:rPr>
              <a:t>Муниципальные «дорожные карты»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4430" y="3186191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000" dirty="0">
                <a:latin typeface="Muller Narrow Light" panose="00000400000000000000" pitchFamily="50" charset="-52"/>
              </a:rPr>
              <a:t>Координация отдельных вопросов отраслевыми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ИОГВ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7106" y="4237835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000" dirty="0">
                <a:latin typeface="Muller Narrow Light" panose="00000400000000000000" pitchFamily="50" charset="-52"/>
              </a:rPr>
              <a:t>Информационные доклады (разработана типовая структура)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37508" y="228449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14744" y="328990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37508" y="437425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9782" y="5177295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000" dirty="0">
                <a:latin typeface="Muller Narrow Light" panose="00000400000000000000" pitchFamily="50" charset="-52"/>
              </a:rPr>
              <a:t>Методические семинары и совещания, в том числе выездные, ВКС </a:t>
            </a:r>
            <a:r>
              <a:rPr lang="ru-RU" sz="2000" dirty="0">
                <a:latin typeface="Muller Narrow Light" panose="00000400000000000000" pitchFamily="50" charset="-52"/>
              </a:rPr>
              <a:t>(совместно с УФАС)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437508" y="535783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Информационный доклад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6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790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297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285" y="1363141"/>
            <a:ext cx="112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000" dirty="0" smtClean="0">
                <a:latin typeface="Muller Narrow Light" panose="00000400000000000000" pitchFamily="50" charset="-52"/>
              </a:rPr>
              <a:t>ФОРМИРОВАНИЕ ИНФОРМАЦИОННОГО ДОКЛАДА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000" dirty="0" smtClean="0">
                <a:latin typeface="Muller Narrow Light" panose="00000400000000000000" pitchFamily="50" charset="-52"/>
              </a:rPr>
              <a:t>О ВНЕДРЕНИИ СТАНДАРТА РАЗВИТИЯ КОНКУРЕНЦИИ НА ТЕРРИТОРИИ МУНИЦИПАЛЬНЫЙ ОБРАЗОВАНИЙ 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285" y="2848367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000" dirty="0">
                <a:latin typeface="Muller Narrow Light" panose="00000400000000000000" pitchFamily="50" charset="-52"/>
              </a:rPr>
              <a:t>Доклад является документом, формируемым в целях обеспечения ОМСУ, ИП, ЮЛ,  потребителей и представителей общественности систематизированной аналитической информацией о состоянии конкуренции в муниципальном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val="60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Структура информационного доклада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7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5790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297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6099" y="1009198"/>
            <a:ext cx="112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000" dirty="0">
                <a:latin typeface="Muller Narrow Light" panose="00000400000000000000" pitchFamily="50" charset="-52"/>
              </a:rPr>
              <a:t>Типовая структура информационного доклада о внедрении стандарта развития  конкуренции на территории муниципального образования области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3423" y="2018634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000" dirty="0" smtClean="0">
                <a:latin typeface="Muller Narrow Light" panose="00000400000000000000" pitchFamily="50" charset="-52"/>
              </a:rPr>
              <a:t>1</a:t>
            </a:r>
            <a:r>
              <a:rPr lang="ru-RU" altLang="ru-RU" sz="2000" dirty="0">
                <a:latin typeface="Muller Narrow Light" panose="00000400000000000000" pitchFamily="50" charset="-52"/>
              </a:rPr>
              <a:t>. </a:t>
            </a:r>
            <a:r>
              <a:rPr lang="ru-RU" sz="2000" dirty="0">
                <a:latin typeface="Muller Narrow Light" panose="00000400000000000000" pitchFamily="50" charset="-52"/>
              </a:rPr>
              <a:t>Состояние конкурентной среды на территории муниципального образования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6099" y="2598157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000" dirty="0">
                <a:latin typeface="Muller Narrow Light" panose="00000400000000000000" pitchFamily="50" charset="-52"/>
              </a:rPr>
              <a:t>2. </a:t>
            </a:r>
            <a:r>
              <a:rPr lang="ru-RU" sz="2000" dirty="0">
                <a:latin typeface="Muller Narrow Light" panose="00000400000000000000" pitchFamily="50" charset="-52"/>
              </a:rPr>
              <a:t>Мониторинг состояния и развития конкурентной среды на рынках товаров, работ и услуг муниципального образования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6099" y="3479230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3. Сведения о деятельности органов местного самоуправления по содействию развитию конкуренции на территории муниципального образования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099" y="4280324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4. Взаимодействие с общественностью. Поддержка потенциальных предпринимателей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3422" y="4832834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 smtClean="0">
                <a:latin typeface="Muller Narrow Light" panose="00000400000000000000" pitchFamily="50" charset="-52"/>
              </a:rPr>
              <a:t>5</a:t>
            </a:r>
            <a:r>
              <a:rPr lang="ru-RU" sz="2000" dirty="0">
                <a:latin typeface="Muller Narrow Light" panose="00000400000000000000" pitchFamily="50" charset="-52"/>
              </a:rPr>
              <a:t>. Сведения о достижении значений целевых показателей развития конкуренции, на достижение которых направлены мероприятия «дорожной карты»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3421" y="5612412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 smtClean="0">
                <a:latin typeface="Muller Narrow Light" panose="00000400000000000000" pitchFamily="50" charset="-52"/>
              </a:rPr>
              <a:t>6. </a:t>
            </a:r>
            <a:r>
              <a:rPr lang="ru-RU" sz="2000" dirty="0">
                <a:latin typeface="Muller Narrow Light" panose="00000400000000000000" pitchFamily="50" charset="-52"/>
              </a:rPr>
              <a:t>Муниципальные практики, направленные на качественное развитие и улучшение бизнес-среды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420" y="6201096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7</a:t>
            </a:r>
            <a:r>
              <a:rPr lang="ru-RU" sz="2000" dirty="0" smtClean="0">
                <a:latin typeface="Muller Narrow Light" panose="00000400000000000000" pitchFamily="50" charset="-52"/>
              </a:rPr>
              <a:t>. </a:t>
            </a:r>
            <a:r>
              <a:rPr lang="ru-RU" sz="2000" dirty="0">
                <a:latin typeface="Muller Narrow Light" panose="00000400000000000000" pitchFamily="50" charset="-52"/>
              </a:rPr>
              <a:t>Наиболее значимые результаты. Задачи на среднесрочный период</a:t>
            </a:r>
          </a:p>
        </p:txBody>
      </p:sp>
    </p:spTree>
    <p:extLst>
      <p:ext uri="{BB962C8B-B14F-4D97-AF65-F5344CB8AC3E}">
        <p14:creationId xmlns:p14="http://schemas.microsoft.com/office/powerpoint/2010/main" val="64304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Порядок подготовки информационного доклада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8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6130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86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85333" y="950077"/>
            <a:ext cx="10423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sz="2000" dirty="0">
                <a:latin typeface="Muller Narrow Light" panose="00000400000000000000" pitchFamily="50" charset="-52"/>
              </a:rPr>
              <a:t>Подготавливается уполномоченным органом по внедрению стандарта развития конкуренции в муниципальном образовании Московской области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2652" y="1937504"/>
            <a:ext cx="1042596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altLang="ru-RU" sz="2000" dirty="0">
                <a:latin typeface="Muller Narrow Light" panose="00000400000000000000" pitchFamily="50" charset="-52"/>
              </a:rPr>
              <a:t>Рассматривается на заседании рабочей группы по содействию развитию конкуренции </a:t>
            </a:r>
            <a:br>
              <a:rPr lang="ru-RU" altLang="ru-RU" sz="2000" dirty="0">
                <a:latin typeface="Muller Narrow Light" panose="00000400000000000000" pitchFamily="50" charset="-52"/>
              </a:rPr>
            </a:br>
            <a:r>
              <a:rPr lang="ru-RU" altLang="ru-RU" sz="2000" dirty="0">
                <a:latin typeface="Muller Narrow Light" panose="00000400000000000000" pitchFamily="50" charset="-52"/>
              </a:rPr>
              <a:t>в муниципальном образовании Московской 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2652" y="3097226"/>
            <a:ext cx="11205195" cy="417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altLang="ru-RU" sz="2000" dirty="0">
                <a:latin typeface="Muller Narrow Light" panose="00000400000000000000" pitchFamily="50" charset="-52"/>
              </a:rPr>
              <a:t>Утверждается Главой муниципального образования Московской области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2651" y="4060306"/>
            <a:ext cx="11205195" cy="417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altLang="ru-RU" sz="2000" dirty="0">
                <a:latin typeface="Muller Narrow Light" panose="00000400000000000000" pitchFamily="50" charset="-52"/>
              </a:rPr>
              <a:t>Размещается на официальном сайте органа местного самоуправления в сети «Интернет»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418" y="4914162"/>
            <a:ext cx="1120519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altLang="ru-RU" sz="2000" dirty="0">
                <a:latin typeface="Muller Narrow Light" panose="00000400000000000000" pitchFamily="50" charset="-52"/>
              </a:rPr>
              <a:t>Перечень информации может быть расширен и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отчет дополнен </a:t>
            </a:r>
            <a:r>
              <a:rPr lang="ru-RU" altLang="ru-RU" sz="2000" dirty="0">
                <a:latin typeface="Muller Narrow Light" panose="00000400000000000000" pitchFamily="50" charset="-52"/>
              </a:rPr>
              <a:t>иными </a:t>
            </a:r>
            <a:r>
              <a:rPr lang="ru-RU" altLang="ru-RU" sz="2000" dirty="0">
                <a:latin typeface="Muller Narrow Light" panose="00000400000000000000" pitchFamily="50" charset="-52"/>
              </a:rPr>
              <a:t>разделами/подразделами,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отражающими </a:t>
            </a:r>
            <a:r>
              <a:rPr lang="ru-RU" altLang="ru-RU" sz="2000" dirty="0">
                <a:latin typeface="Muller Narrow Light" panose="00000400000000000000" pitchFamily="50" charset="-52"/>
              </a:rPr>
              <a:t>специфические особенности проводимой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в </a:t>
            </a:r>
            <a:r>
              <a:rPr lang="ru-RU" altLang="ru-RU" sz="2000" dirty="0">
                <a:latin typeface="Muller Narrow Light" panose="00000400000000000000" pitchFamily="50" charset="-52"/>
              </a:rPr>
              <a:t>муниципальном образовании работы по содействию развитию конкуренции</a:t>
            </a: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429340" y="121471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25545" y="219678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25545" y="319493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29340" y="4170109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9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Этапы проведения мониторинга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9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928372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53640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89127" y="1400071"/>
            <a:ext cx="10423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Сбор информации (проведение опросов населения и субъектов предпринимательской деятельности, сбор статистических данных и др.)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6445" y="2557951"/>
            <a:ext cx="10425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Обработка и систематизация полученной информации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6446" y="3547220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Анализ данных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6445" y="4510300"/>
            <a:ext cx="11205195" cy="768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000" dirty="0">
                <a:latin typeface="Muller Narrow Light" panose="00000400000000000000" pitchFamily="50" charset="-52"/>
              </a:rPr>
              <a:t>Составление аналитического отчета, со структурированными выводами и наглядным представлением результатов мониторинга в виде диаграмм различных видов, графиков, матриц, таблиц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433134" y="166470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29339" y="2646782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29339" y="3644932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33134" y="462010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7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6070</TotalTime>
  <Words>1954</Words>
  <Application>Microsoft Office PowerPoint</Application>
  <PresentationFormat>Произвольный</PresentationFormat>
  <Paragraphs>219</Paragraphs>
  <Slides>26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7" baseType="lpstr">
      <vt:lpstr>Aharoni</vt:lpstr>
      <vt:lpstr>Arial</vt:lpstr>
      <vt:lpstr>Calibri</vt:lpstr>
      <vt:lpstr>Calibri Light</vt:lpstr>
      <vt:lpstr>Miriam</vt:lpstr>
      <vt:lpstr>Muller Narrow ExtraBold</vt:lpstr>
      <vt:lpstr>Muller Narrow Light</vt:lpstr>
      <vt:lpstr>Roboto Condensed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Скрябина М.И.</cp:lastModifiedBy>
  <cp:revision>470</cp:revision>
  <cp:lastPrinted>2020-08-04T12:53:20Z</cp:lastPrinted>
  <dcterms:created xsi:type="dcterms:W3CDTF">2019-09-18T12:34:40Z</dcterms:created>
  <dcterms:modified xsi:type="dcterms:W3CDTF">2021-12-08T10:04:29Z</dcterms:modified>
</cp:coreProperties>
</file>