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23"/>
  </p:notesMasterIdLst>
  <p:handoutMasterIdLst>
    <p:handoutMasterId r:id="rId24"/>
  </p:handoutMasterIdLst>
  <p:sldIdLst>
    <p:sldId id="256" r:id="rId2"/>
    <p:sldId id="302" r:id="rId3"/>
    <p:sldId id="259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258" r:id="rId22"/>
  </p:sldIdLst>
  <p:sldSz cx="12239625" cy="719931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7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82C8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1" autoAdjust="0"/>
    <p:restoredTop sz="93786" autoAdjust="0"/>
  </p:normalViewPr>
  <p:slideViewPr>
    <p:cSldViewPr snapToGrid="0" snapToObjects="1">
      <p:cViewPr varScale="1">
        <p:scale>
          <a:sx n="104" d="100"/>
          <a:sy n="104" d="100"/>
        </p:scale>
        <p:origin x="954" y="108"/>
      </p:cViewPr>
      <p:guideLst>
        <p:guide orient="horz" pos="2267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3ABD9-282E-46CD-8556-0B83670EEF84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2DEEF-861E-42BD-8B24-8A9E90A68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212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082EF-BA8F-1D4E-82E9-CEC4553B62CD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52450" y="1241425"/>
            <a:ext cx="56927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2D45D-5942-6A46-ADA1-0B5F8B01E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06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309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617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926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234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543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851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16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468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9953" y="1178222"/>
            <a:ext cx="9179719" cy="2506427"/>
          </a:xfrm>
        </p:spPr>
        <p:txBody>
          <a:bodyPr anchor="b"/>
          <a:lstStyle>
            <a:lvl1pPr algn="ctr"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9953" y="3781306"/>
            <a:ext cx="9179719" cy="1738167"/>
          </a:xfrm>
        </p:spPr>
        <p:txBody>
          <a:bodyPr/>
          <a:lstStyle>
            <a:lvl1pPr marL="0" indent="0" algn="ctr">
              <a:buNone/>
              <a:defRPr sz="2409"/>
            </a:lvl1pPr>
            <a:lvl2pPr marL="458983" indent="0" algn="ctr">
              <a:buNone/>
              <a:defRPr sz="2008"/>
            </a:lvl2pPr>
            <a:lvl3pPr marL="917966" indent="0" algn="ctr">
              <a:buNone/>
              <a:defRPr sz="1807"/>
            </a:lvl3pPr>
            <a:lvl4pPr marL="1376949" indent="0" algn="ctr">
              <a:buNone/>
              <a:defRPr sz="1606"/>
            </a:lvl4pPr>
            <a:lvl5pPr marL="1835932" indent="0" algn="ctr">
              <a:buNone/>
              <a:defRPr sz="1606"/>
            </a:lvl5pPr>
            <a:lvl6pPr marL="2294915" indent="0" algn="ctr">
              <a:buNone/>
              <a:defRPr sz="1606"/>
            </a:lvl6pPr>
            <a:lvl7pPr marL="2753898" indent="0" algn="ctr">
              <a:buNone/>
              <a:defRPr sz="1606"/>
            </a:lvl7pPr>
            <a:lvl8pPr marL="3212882" indent="0" algn="ctr">
              <a:buNone/>
              <a:defRPr sz="1606"/>
            </a:lvl8pPr>
            <a:lvl9pPr marL="3671865" indent="0" algn="ctr">
              <a:buNone/>
              <a:defRPr sz="1606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136D5-D654-D24E-A672-F046D980ACFC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327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994D-0C2E-054B-B81B-537B2F34D486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91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8982" y="383297"/>
            <a:ext cx="2639169" cy="610108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1474" y="383297"/>
            <a:ext cx="7764512" cy="6101085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7999-807F-514F-9C58-CCA0BF735DC9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796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386B-C8DA-A64B-8B9C-FD28215BAE07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119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99" y="1794830"/>
            <a:ext cx="10556677" cy="2994714"/>
          </a:xfrm>
        </p:spPr>
        <p:txBody>
          <a:bodyPr anchor="b"/>
          <a:lstStyle>
            <a:lvl1pPr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099" y="4817875"/>
            <a:ext cx="10556677" cy="1574849"/>
          </a:xfrm>
        </p:spPr>
        <p:txBody>
          <a:bodyPr/>
          <a:lstStyle>
            <a:lvl1pPr marL="0" indent="0">
              <a:buNone/>
              <a:defRPr sz="2409">
                <a:solidFill>
                  <a:schemeClr val="tx1">
                    <a:tint val="75000"/>
                  </a:schemeClr>
                </a:solidFill>
              </a:defRPr>
            </a:lvl1pPr>
            <a:lvl2pPr marL="458983" indent="0">
              <a:buNone/>
              <a:defRPr sz="2008">
                <a:solidFill>
                  <a:schemeClr val="tx1">
                    <a:tint val="75000"/>
                  </a:schemeClr>
                </a:solidFill>
              </a:defRPr>
            </a:lvl2pPr>
            <a:lvl3pPr marL="917966" indent="0">
              <a:buNone/>
              <a:defRPr sz="1807">
                <a:solidFill>
                  <a:schemeClr val="tx1">
                    <a:tint val="75000"/>
                  </a:schemeClr>
                </a:solidFill>
              </a:defRPr>
            </a:lvl3pPr>
            <a:lvl4pPr marL="1376949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4pPr>
            <a:lvl5pPr marL="183593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5pPr>
            <a:lvl6pPr marL="229491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6pPr>
            <a:lvl7pPr marL="2753898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7pPr>
            <a:lvl8pPr marL="321288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8pPr>
            <a:lvl9pPr marL="367186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3F2B-851B-E642-8031-1AFDAC0D5D8F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066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1474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310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B110B-14BA-2648-9C85-9ACAEDAB5D5C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270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8" y="383297"/>
            <a:ext cx="10556677" cy="13915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3069" y="1764832"/>
            <a:ext cx="51779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3069" y="2629749"/>
            <a:ext cx="51779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310" y="1764832"/>
            <a:ext cx="52034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310" y="2629749"/>
            <a:ext cx="52034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A2F9-A925-7C41-A2F8-8CEFE8397EEF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19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610CD-251B-8D4E-80EC-8EE557DEB270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169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2EDD-EB01-004F-A77D-A44AD5F7C663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1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3435" y="1036569"/>
            <a:ext cx="6196310" cy="5116178"/>
          </a:xfrm>
        </p:spPr>
        <p:txBody>
          <a:bodyPr/>
          <a:lstStyle>
            <a:lvl1pPr>
              <a:defRPr sz="3212"/>
            </a:lvl1pPr>
            <a:lvl2pPr>
              <a:defRPr sz="2811"/>
            </a:lvl2pPr>
            <a:lvl3pPr>
              <a:defRPr sz="2409"/>
            </a:lvl3pPr>
            <a:lvl4pPr>
              <a:defRPr sz="2008"/>
            </a:lvl4pPr>
            <a:lvl5pPr>
              <a:defRPr sz="2008"/>
            </a:lvl5pPr>
            <a:lvl6pPr>
              <a:defRPr sz="2008"/>
            </a:lvl6pPr>
            <a:lvl7pPr>
              <a:defRPr sz="2008"/>
            </a:lvl7pPr>
            <a:lvl8pPr>
              <a:defRPr sz="2008"/>
            </a:lvl8pPr>
            <a:lvl9pPr>
              <a:defRPr sz="2008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37-F672-974A-A4F0-0DDE3DA5A3A9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50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03435" y="1036569"/>
            <a:ext cx="6196310" cy="5116178"/>
          </a:xfrm>
        </p:spPr>
        <p:txBody>
          <a:bodyPr anchor="t"/>
          <a:lstStyle>
            <a:lvl1pPr marL="0" indent="0">
              <a:buNone/>
              <a:defRPr sz="3212"/>
            </a:lvl1pPr>
            <a:lvl2pPr marL="458983" indent="0">
              <a:buNone/>
              <a:defRPr sz="2811"/>
            </a:lvl2pPr>
            <a:lvl3pPr marL="917966" indent="0">
              <a:buNone/>
              <a:defRPr sz="2409"/>
            </a:lvl3pPr>
            <a:lvl4pPr marL="1376949" indent="0">
              <a:buNone/>
              <a:defRPr sz="2008"/>
            </a:lvl4pPr>
            <a:lvl5pPr marL="1835932" indent="0">
              <a:buNone/>
              <a:defRPr sz="2008"/>
            </a:lvl5pPr>
            <a:lvl6pPr marL="2294915" indent="0">
              <a:buNone/>
              <a:defRPr sz="2008"/>
            </a:lvl6pPr>
            <a:lvl7pPr marL="2753898" indent="0">
              <a:buNone/>
              <a:defRPr sz="2008"/>
            </a:lvl7pPr>
            <a:lvl8pPr marL="3212882" indent="0">
              <a:buNone/>
              <a:defRPr sz="2008"/>
            </a:lvl8pPr>
            <a:lvl9pPr marL="3671865" indent="0">
              <a:buNone/>
              <a:defRPr sz="2008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D22D-5E39-8F4C-B7FD-D0F9E543B3CD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98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1474" y="383297"/>
            <a:ext cx="10556677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474" y="1916484"/>
            <a:ext cx="10556677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1474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D3140-0CDD-0A42-841C-3D3BA030B895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54376" y="6672697"/>
            <a:ext cx="413087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4235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20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7966" rtl="0" eaLnBrk="1" latinLnBrk="0" hangingPunct="1">
        <a:lnSpc>
          <a:spcPct val="90000"/>
        </a:lnSpc>
        <a:spcBef>
          <a:spcPct val="0"/>
        </a:spcBef>
        <a:buNone/>
        <a:defRPr sz="44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9492" indent="-229492" algn="l" defTabSz="917966" rtl="0" eaLnBrk="1" latinLnBrk="0" hangingPunct="1">
        <a:lnSpc>
          <a:spcPct val="90000"/>
        </a:lnSpc>
        <a:spcBef>
          <a:spcPts val="1004"/>
        </a:spcBef>
        <a:buFont typeface="Arial" panose="020B0604020202020204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1pPr>
      <a:lvl2pPr marL="688475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409" kern="1200">
          <a:solidFill>
            <a:schemeClr val="tx1"/>
          </a:solidFill>
          <a:latin typeface="+mn-lt"/>
          <a:ea typeface="+mn-ea"/>
          <a:cs typeface="+mn-cs"/>
        </a:defRPr>
      </a:lvl2pPr>
      <a:lvl3pPr marL="1147458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008" kern="1200">
          <a:solidFill>
            <a:schemeClr val="tx1"/>
          </a:solidFill>
          <a:latin typeface="+mn-lt"/>
          <a:ea typeface="+mn-ea"/>
          <a:cs typeface="+mn-cs"/>
        </a:defRPr>
      </a:lvl3pPr>
      <a:lvl4pPr marL="1606441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2065424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524407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983390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442373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901356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3E5FE43-CD68-C342-9095-2FE190F9DEAB}"/>
              </a:ext>
            </a:extLst>
          </p:cNvPr>
          <p:cNvSpPr/>
          <p:nvPr/>
        </p:nvSpPr>
        <p:spPr>
          <a:xfrm>
            <a:off x="2697" y="2565809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199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699995B-5023-024E-9307-89A9FE434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17" y="683077"/>
            <a:ext cx="3429532" cy="1008686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5D04965-F4A5-F14E-8831-9BBA7A96443C}"/>
              </a:ext>
            </a:extLst>
          </p:cNvPr>
          <p:cNvSpPr/>
          <p:nvPr/>
        </p:nvSpPr>
        <p:spPr>
          <a:xfrm>
            <a:off x="718517" y="3009002"/>
            <a:ext cx="10732684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4800" b="1" dirty="0" smtClean="0">
                <a:solidFill>
                  <a:schemeClr val="bg1"/>
                </a:solidFill>
                <a:latin typeface="Muller Narrow ExtraBold" pitchFamily="50" charset="-52"/>
              </a:rPr>
              <a:t>Разработка и реализация </a:t>
            </a:r>
          </a:p>
          <a:p>
            <a:pPr algn="ctr">
              <a:spcBef>
                <a:spcPts val="0"/>
              </a:spcBef>
            </a:pPr>
            <a:r>
              <a:rPr lang="ru-RU" sz="4800" b="1" dirty="0" smtClean="0">
                <a:solidFill>
                  <a:schemeClr val="bg1"/>
                </a:solidFill>
                <a:latin typeface="Muller Narrow ExtraBold" pitchFamily="50" charset="-52"/>
              </a:rPr>
              <a:t>«</a:t>
            </a:r>
            <a:r>
              <a:rPr lang="ru-RU" sz="4800" b="1" dirty="0" smtClean="0">
                <a:solidFill>
                  <a:schemeClr val="bg1"/>
                </a:solidFill>
                <a:latin typeface="Muller Narrow ExtraBold" pitchFamily="50" charset="-52"/>
              </a:rPr>
              <a:t>дорожной карты» </a:t>
            </a:r>
            <a:endParaRPr lang="ru-RU" sz="4800" b="1" dirty="0" smtClean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r>
              <a:rPr lang="ru-RU" sz="4800" b="1" dirty="0" smtClean="0">
                <a:solidFill>
                  <a:schemeClr val="bg1"/>
                </a:solidFill>
                <a:latin typeface="Muller Narrow ExtraBold" pitchFamily="50" charset="-52"/>
              </a:rPr>
              <a:t>развития конкуренции</a:t>
            </a:r>
          </a:p>
          <a:p>
            <a:pPr algn="ctr">
              <a:spcBef>
                <a:spcPts val="0"/>
              </a:spcBef>
            </a:pPr>
            <a:r>
              <a:rPr lang="ru-RU" sz="2000" b="1" dirty="0">
                <a:solidFill>
                  <a:schemeClr val="bg1"/>
                </a:solidFill>
                <a:latin typeface="Muller Narrow ExtraBold" pitchFamily="50" charset="-52"/>
              </a:rPr>
              <a:t>(</a:t>
            </a: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</a:rPr>
              <a:t>подготовлена по материалам </a:t>
            </a: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</a:rPr>
              <a:t>Заместителя начальника правового управления ФАС России О.Н. Кузнецовой)</a:t>
            </a:r>
            <a:endParaRPr lang="ru-RU" sz="2000" b="1" dirty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endParaRPr lang="ru-RU" sz="2000" b="1" dirty="0" smtClean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endParaRPr lang="ru-RU" sz="2000" b="1" dirty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endParaRPr lang="ru-RU" sz="2000" b="1" dirty="0" smtClean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  <a:cs typeface="Miriam" panose="020B0502050101010101" pitchFamily="34" charset="-79"/>
              </a:rPr>
              <a:t>Мурманск </a:t>
            </a: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  <a:cs typeface="Miriam" panose="020B0502050101010101" pitchFamily="34" charset="-79"/>
              </a:rPr>
              <a:t>2021</a:t>
            </a:r>
            <a:endParaRPr lang="ru-RU" sz="2000" b="1" dirty="0">
              <a:solidFill>
                <a:schemeClr val="bg1"/>
              </a:solidFill>
              <a:latin typeface="Muller Narrow ExtraBold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34873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10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9024477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748642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Разработка «дорожной карты»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81600" y="864933"/>
            <a:ext cx="629805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исходная фактическая информация </a:t>
            </a:r>
            <a:r>
              <a:rPr lang="ru-RU" sz="2200" dirty="0">
                <a:latin typeface="Muller Narrow Light" panose="00000400000000000000" pitchFamily="50" charset="-52"/>
              </a:rPr>
              <a:t>(в том числе в числовом выражении)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в отношении ситуации, сложившейся в каждой отрасли (сфере)</a:t>
            </a:r>
            <a:r>
              <a:rPr lang="ru-RU" sz="2200" dirty="0">
                <a:latin typeface="Muller Narrow Light" panose="00000400000000000000" pitchFamily="50" charset="-52"/>
              </a:rPr>
              <a:t> экономики (на отдельных товарных рынках) субъекта Российской Федерации, и ее проблематики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181600" y="6134437"/>
            <a:ext cx="70580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мероприятия в отношении муниципальных образований </a:t>
            </a:r>
            <a:endParaRPr lang="ru-RU" sz="2200" dirty="0" smtClean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200" dirty="0" smtClean="0">
                <a:latin typeface="Muller Narrow Light" panose="00000400000000000000" pitchFamily="50" charset="-52"/>
              </a:rPr>
              <a:t>(</a:t>
            </a:r>
            <a:r>
              <a:rPr lang="ru-RU" sz="2200" dirty="0">
                <a:latin typeface="Muller Narrow Light" panose="00000400000000000000" pitchFamily="50" charset="-52"/>
              </a:rPr>
              <a:t>по соглашению)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81600" y="2797563"/>
            <a:ext cx="69896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сведения о мероприятиях </a:t>
            </a:r>
            <a:r>
              <a:rPr lang="ru-RU" sz="2200" dirty="0" smtClean="0">
                <a:latin typeface="Muller Narrow Light" panose="00000400000000000000" pitchFamily="50" charset="-52"/>
              </a:rPr>
              <a:t>(с указанием срока их разработки и реализации), обеспечивающих достижение установленных результатов (целей) </a:t>
            </a:r>
            <a:endParaRPr lang="ru-RU" sz="2200" dirty="0">
              <a:latin typeface="Muller Narrow Light" panose="00000400000000000000" pitchFamily="50" charset="-5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81600" y="4909294"/>
            <a:ext cx="67140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сведения </a:t>
            </a:r>
            <a:r>
              <a:rPr lang="ru-RU" sz="2200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об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исполнителях и соисполнителях</a:t>
            </a:r>
            <a:r>
              <a:rPr lang="ru-RU" sz="2200" dirty="0">
                <a:latin typeface="Muller Narrow Light" panose="00000400000000000000" pitchFamily="50" charset="-52"/>
              </a:rPr>
              <a:t>, ответственных за разработку и реализацию мероприятий, обеспечивающих достижение установленных результатов (целей) 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4635339" y="1718804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4650794" y="3341036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0" name="Равнобедренный треугольник 29"/>
          <p:cNvSpPr/>
          <p:nvPr/>
        </p:nvSpPr>
        <p:spPr>
          <a:xfrm rot="5400000">
            <a:off x="4629291" y="4357807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81600" y="4022706"/>
            <a:ext cx="6519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результаты (цели) и ключевые показатели </a:t>
            </a:r>
            <a:r>
              <a:rPr lang="ru-RU" sz="2200" dirty="0">
                <a:latin typeface="Muller Narrow Light" panose="00000400000000000000" pitchFamily="50" charset="-52"/>
              </a:rPr>
              <a:t>развития конкуренции (с указанием срока их достижения) </a:t>
            </a:r>
          </a:p>
        </p:txBody>
      </p:sp>
      <p:sp>
        <p:nvSpPr>
          <p:cNvPr id="25" name="Равнобедренный треугольник 24"/>
          <p:cNvSpPr/>
          <p:nvPr/>
        </p:nvSpPr>
        <p:spPr>
          <a:xfrm rot="5400000">
            <a:off x="4635339" y="5352067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6" name="Равнобедренный треугольник 25"/>
          <p:cNvSpPr/>
          <p:nvPr/>
        </p:nvSpPr>
        <p:spPr>
          <a:xfrm rot="5400000">
            <a:off x="4650793" y="6407933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5190" y="1953158"/>
            <a:ext cx="4289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 smtClean="0">
                <a:latin typeface="Muller Narrow Light" panose="00000400000000000000" pitchFamily="50" charset="-52"/>
              </a:rPr>
              <a:t>В </a:t>
            </a:r>
            <a:r>
              <a:rPr lang="ru-RU" sz="3000" dirty="0">
                <a:latin typeface="Muller Narrow Light" panose="00000400000000000000" pitchFamily="50" charset="-52"/>
              </a:rPr>
              <a:t>«дорожную карту» </a:t>
            </a:r>
          </a:p>
          <a:p>
            <a:pPr algn="ctr"/>
            <a:r>
              <a:rPr lang="ru-RU" sz="3000" dirty="0">
                <a:latin typeface="Muller Narrow Light" panose="00000400000000000000" pitchFamily="50" charset="-52"/>
              </a:rPr>
              <a:t>включаются: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3094" y="3603401"/>
            <a:ext cx="428971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Информация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о «дорожной карте» </a:t>
            </a:r>
            <a:endParaRPr lang="ru-RU" sz="2200" dirty="0" smtClean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sz="2200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и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реализации ее отдельных мероприятий размещается </a:t>
            </a:r>
            <a:endParaRPr lang="ru-RU" sz="2200" dirty="0" smtClean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sz="2200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на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официальном сайте уполномоченного органа в сети «Интернет»</a:t>
            </a:r>
          </a:p>
        </p:txBody>
      </p:sp>
    </p:spTree>
    <p:extLst>
      <p:ext uri="{BB962C8B-B14F-4D97-AF65-F5344CB8AC3E}">
        <p14:creationId xmlns:p14="http://schemas.microsoft.com/office/powerpoint/2010/main" val="214496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11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914301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48315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Исходная фактическая информация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16825" y="1994213"/>
            <a:ext cx="112293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информацию о доле хозяйствующих субъектов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частной формы собственности </a:t>
            </a:r>
            <a:r>
              <a:rPr lang="ru-RU" sz="2200" dirty="0">
                <a:latin typeface="Muller Narrow Light" panose="00000400000000000000" pitchFamily="50" charset="-52"/>
              </a:rPr>
              <a:t>на товарном рынке 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16825" y="5189352"/>
            <a:ext cx="70580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перспективы</a:t>
            </a:r>
            <a:r>
              <a:rPr lang="ru-RU" sz="2200" dirty="0">
                <a:latin typeface="Muller Narrow Light" panose="00000400000000000000" pitchFamily="50" charset="-52"/>
              </a:rPr>
              <a:t> </a:t>
            </a:r>
            <a:r>
              <a:rPr lang="ru-RU" sz="2200" dirty="0">
                <a:latin typeface="Muller Narrow Light" panose="00000400000000000000" pitchFamily="50" charset="-52"/>
              </a:rPr>
              <a:t>развития рынка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6825" y="2582119"/>
            <a:ext cx="113779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характерные особенности </a:t>
            </a:r>
            <a:r>
              <a:rPr lang="ru-RU" sz="2200" dirty="0">
                <a:latin typeface="Muller Narrow Light" panose="00000400000000000000" pitchFamily="50" charset="-52"/>
              </a:rPr>
              <a:t>товарного рынка с описанием текущей ситуации, анализом основных проблем и методов их решения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93354" y="4389002"/>
            <a:ext cx="111023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оценку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состояния конкурентной среды </a:t>
            </a:r>
            <a:r>
              <a:rPr lang="ru-RU" sz="2200" dirty="0">
                <a:latin typeface="Muller Narrow Light" panose="00000400000000000000" pitchFamily="50" charset="-52"/>
              </a:rPr>
              <a:t>бизнес-объединениями и потребителями  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262203" y="2106876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276352" y="2855614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0" name="Равнобедренный треугольник 29"/>
          <p:cNvSpPr/>
          <p:nvPr/>
        </p:nvSpPr>
        <p:spPr>
          <a:xfrm rot="5400000">
            <a:off x="276350" y="3721201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16825" y="3390414"/>
            <a:ext cx="111023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характеристику основных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административных и экономических барьеров </a:t>
            </a:r>
            <a:r>
              <a:rPr lang="ru-RU" sz="2200" dirty="0">
                <a:latin typeface="Muller Narrow Light" panose="00000400000000000000" pitchFamily="50" charset="-52"/>
              </a:rPr>
              <a:t>входа на соответствующий товарный рынок  </a:t>
            </a:r>
          </a:p>
        </p:txBody>
      </p:sp>
      <p:sp>
        <p:nvSpPr>
          <p:cNvPr id="25" name="Равнобедренный треугольник 24"/>
          <p:cNvSpPr/>
          <p:nvPr/>
        </p:nvSpPr>
        <p:spPr>
          <a:xfrm rot="5400000">
            <a:off x="262202" y="4532610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6" name="Равнобедренный треугольник 25"/>
          <p:cNvSpPr/>
          <p:nvPr/>
        </p:nvSpPr>
        <p:spPr>
          <a:xfrm rot="5400000">
            <a:off x="234873" y="5382785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8292" y="798518"/>
            <a:ext cx="116843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По каждому товарному рынку в «дорожной карте» приводится исходная фактическая информация (в том числе в числовом выражении) в отношении ситуации, сложившейся на данном товарном рынке, и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ее проблематики</a:t>
            </a:r>
            <a:r>
              <a:rPr lang="ru-RU" sz="2200" dirty="0">
                <a:latin typeface="Muller Narrow Light" panose="00000400000000000000" pitchFamily="50" charset="-52"/>
              </a:rPr>
              <a:t>, которая включает в том числе: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3987" y="5925362"/>
            <a:ext cx="116843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>
                <a:latin typeface="Muller Narrow Light" panose="00000400000000000000" pitchFamily="50" charset="-52"/>
              </a:rPr>
              <a:t>В </a:t>
            </a:r>
            <a:r>
              <a:rPr lang="ru-RU" sz="2200" dirty="0">
                <a:latin typeface="Muller Narrow Light" panose="00000400000000000000" pitchFamily="50" charset="-52"/>
              </a:rPr>
              <a:t>указанный раздел также может быть включена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оценка состояния конкурентной </a:t>
            </a:r>
            <a:r>
              <a:rPr lang="ru-RU" sz="2200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среды территориальным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антимонопольным органом </a:t>
            </a:r>
            <a:r>
              <a:rPr lang="ru-RU" sz="2200" dirty="0">
                <a:latin typeface="Muller Narrow Light" panose="00000400000000000000" pitchFamily="50" charset="-52"/>
              </a:rPr>
              <a:t>(по согласованию) </a:t>
            </a:r>
            <a:r>
              <a:rPr lang="ru-RU" sz="2200" dirty="0">
                <a:latin typeface="Muller Narrow Light" panose="00000400000000000000" pitchFamily="50" charset="-52"/>
              </a:rPr>
              <a:t> </a:t>
            </a:r>
            <a:endParaRPr lang="ru-RU" sz="2200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0783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12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914301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48315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Исходная фактическая информация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16825" y="1407096"/>
            <a:ext cx="46187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статистические данные Росстата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16825" y="3864849"/>
            <a:ext cx="113779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доклады, подготовленные уполномоченными органами в рамках Стандарта развития конкуренции в субъектах РФ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93354" y="2313571"/>
            <a:ext cx="113779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информация профильных (отраслевых) органов исполнительной власти субъектов РФ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6825" y="2930979"/>
            <a:ext cx="111023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результаты мониторингов состояния конкурентной среды на товарных рынках субъекта Российской Федерации 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225250" y="1570556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225250" y="2416982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0" name="Равнобедренный треугольник 29"/>
          <p:cNvSpPr/>
          <p:nvPr/>
        </p:nvSpPr>
        <p:spPr>
          <a:xfrm rot="5400000">
            <a:off x="5600595" y="1587874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41419" y="1398669"/>
            <a:ext cx="39414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данные налоговых органов </a:t>
            </a:r>
          </a:p>
        </p:txBody>
      </p:sp>
      <p:sp>
        <p:nvSpPr>
          <p:cNvPr id="25" name="Равнобедренный треугольник 24"/>
          <p:cNvSpPr/>
          <p:nvPr/>
        </p:nvSpPr>
        <p:spPr>
          <a:xfrm rot="5400000">
            <a:off x="243121" y="3309690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6" name="Равнобедренный треугольник 25"/>
          <p:cNvSpPr/>
          <p:nvPr/>
        </p:nvSpPr>
        <p:spPr>
          <a:xfrm rot="5400000">
            <a:off x="245920" y="4171921"/>
            <a:ext cx="575829" cy="216851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8292" y="798518"/>
            <a:ext cx="116843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Muller Narrow Light" panose="00000400000000000000" pitchFamily="50" charset="-52"/>
              </a:rPr>
              <a:t>Источники</a:t>
            </a:r>
            <a:r>
              <a:rPr lang="ru-RU" sz="2200" dirty="0" smtClean="0">
                <a:latin typeface="Muller Narrow Light" panose="00000400000000000000" pitchFamily="50" charset="-52"/>
              </a:rPr>
              <a:t> </a:t>
            </a:r>
            <a:r>
              <a:rPr lang="ru-RU" sz="2200" b="1" dirty="0" smtClean="0">
                <a:latin typeface="Muller Narrow Light" panose="00000400000000000000" pitchFamily="50" charset="-52"/>
              </a:rPr>
              <a:t>информации</a:t>
            </a:r>
            <a:r>
              <a:rPr lang="ru-RU" sz="2200" dirty="0" smtClean="0">
                <a:latin typeface="Muller Narrow Light" panose="00000400000000000000" pitchFamily="50" charset="-52"/>
              </a:rPr>
              <a:t>: </a:t>
            </a:r>
            <a:endParaRPr lang="ru-RU" sz="2200" dirty="0">
              <a:latin typeface="Muller Narrow Light" panose="00000400000000000000" pitchFamily="50" charset="-5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2288" y="4840242"/>
            <a:ext cx="114069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информация органов специальной компетенции в зависимости от специфики рынка </a:t>
            </a:r>
          </a:p>
        </p:txBody>
      </p:sp>
      <p:sp>
        <p:nvSpPr>
          <p:cNvPr id="28" name="Равнобедренный треугольник 27"/>
          <p:cNvSpPr/>
          <p:nvPr/>
        </p:nvSpPr>
        <p:spPr>
          <a:xfrm rot="5400000">
            <a:off x="243120" y="5028553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9882" y="5526650"/>
            <a:ext cx="114013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аналитические отчеты по результатам анализа состояния конкуренции на товарных рынках, выполненные антимонопольным органом </a:t>
            </a:r>
          </a:p>
        </p:txBody>
      </p:sp>
      <p:sp>
        <p:nvSpPr>
          <p:cNvPr id="32" name="Равнобедренный треугольник 31"/>
          <p:cNvSpPr/>
          <p:nvPr/>
        </p:nvSpPr>
        <p:spPr>
          <a:xfrm rot="5400000">
            <a:off x="216314" y="5879047"/>
            <a:ext cx="575829" cy="240323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21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13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914301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48315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Исходная фактическая информация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16825" y="1637928"/>
            <a:ext cx="103930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количество организаций </a:t>
            </a:r>
            <a:r>
              <a:rPr lang="ru-RU" sz="2200" dirty="0">
                <a:latin typeface="Muller Narrow Light" panose="00000400000000000000" pitchFamily="50" charset="-52"/>
              </a:rPr>
              <a:t>осуществляющих деятельность на рынке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16825" y="3450657"/>
            <a:ext cx="113779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проблемы </a:t>
            </a:r>
            <a:r>
              <a:rPr lang="ru-RU" sz="2200" dirty="0">
                <a:latin typeface="Muller Narrow Light" panose="00000400000000000000" pitchFamily="50" charset="-52"/>
              </a:rPr>
              <a:t>(например, недостаточное качество предоставления услуг дошкольного образования; высокая стоимость родительской платы в частных детских садах); недостаточная платежеспособность населения)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6825" y="2186780"/>
            <a:ext cx="113779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оценка структуры хозяйствующих субъектов </a:t>
            </a:r>
            <a:r>
              <a:rPr lang="ru-RU" sz="2200" dirty="0">
                <a:latin typeface="Muller Narrow Light" panose="00000400000000000000" pitchFamily="50" charset="-52"/>
              </a:rPr>
              <a:t>в разрезе форм собственности (в том числе динамика изменения доли организаций частной </a:t>
            </a:r>
            <a:r>
              <a:rPr lang="ru-RU" sz="2200" dirty="0" smtClean="0">
                <a:latin typeface="Muller Narrow Light" panose="00000400000000000000" pitchFamily="50" charset="-52"/>
              </a:rPr>
              <a:t>формы </a:t>
            </a:r>
            <a:r>
              <a:rPr lang="ru-RU" sz="2200" dirty="0">
                <a:latin typeface="Muller Narrow Light" panose="00000400000000000000" pitchFamily="50" charset="-52"/>
              </a:rPr>
              <a:t>собственности по отношению к государственным, перечь рынков на которых наиболее представлены организации с </a:t>
            </a:r>
            <a:r>
              <a:rPr lang="ru-RU" sz="2200" dirty="0" err="1">
                <a:latin typeface="Muller Narrow Light" panose="00000400000000000000" pitchFamily="50" charset="-52"/>
              </a:rPr>
              <a:t>госучастием</a:t>
            </a:r>
            <a:r>
              <a:rPr lang="ru-RU" sz="2200" dirty="0">
                <a:latin typeface="Muller Narrow Light" panose="00000400000000000000" pitchFamily="50" charset="-52"/>
              </a:rPr>
              <a:t>) 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225250" y="1801388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207377" y="2631699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6" name="Равнобедренный треугольник 25"/>
          <p:cNvSpPr/>
          <p:nvPr/>
        </p:nvSpPr>
        <p:spPr>
          <a:xfrm rot="5400000">
            <a:off x="228050" y="3896229"/>
            <a:ext cx="575829" cy="216851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8292" y="1029350"/>
            <a:ext cx="11684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Muller Narrow Light" panose="00000400000000000000" pitchFamily="50" charset="-52"/>
              </a:rPr>
              <a:t>ХАРАКТЕРНЫЕ ОСОБЕННОСТИ ТОВАРНОГО РЫНКА</a:t>
            </a:r>
            <a:r>
              <a:rPr lang="ru-RU" sz="2400" b="1" dirty="0" smtClean="0"/>
              <a:t>: 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802288" y="4689157"/>
            <a:ext cx="114069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результаты мониторинга состояния конкуренции </a:t>
            </a:r>
            <a:r>
              <a:rPr lang="ru-RU" sz="2200" dirty="0">
                <a:latin typeface="Muller Narrow Light" panose="00000400000000000000" pitchFamily="50" charset="-52"/>
              </a:rPr>
              <a:t>в субъекте РФ (в том числе оценка уровня конкуренции со стороны участников рынка по результатам опросов) </a:t>
            </a:r>
          </a:p>
        </p:txBody>
      </p:sp>
      <p:sp>
        <p:nvSpPr>
          <p:cNvPr id="28" name="Равнобедренный треугольник 27"/>
          <p:cNvSpPr/>
          <p:nvPr/>
        </p:nvSpPr>
        <p:spPr>
          <a:xfrm rot="5400000">
            <a:off x="243120" y="4962651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9882" y="5757482"/>
            <a:ext cx="114013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анализ территориальным антимонопольным органом соблюдения антимонопольного законодательства</a:t>
            </a:r>
            <a:r>
              <a:rPr lang="ru-RU" sz="2200" dirty="0">
                <a:latin typeface="Muller Narrow Light" panose="00000400000000000000" pitchFamily="50" charset="-52"/>
              </a:rPr>
              <a:t> на территории субъекта РФ </a:t>
            </a:r>
          </a:p>
        </p:txBody>
      </p:sp>
      <p:sp>
        <p:nvSpPr>
          <p:cNvPr id="32" name="Равнобедренный треугольник 31"/>
          <p:cNvSpPr/>
          <p:nvPr/>
        </p:nvSpPr>
        <p:spPr>
          <a:xfrm rot="5400000">
            <a:off x="234184" y="6061611"/>
            <a:ext cx="575829" cy="240323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98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14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914301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48315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Исходная фактическая информация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55346" y="2267670"/>
            <a:ext cx="47987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сложный порядок лицензирования образовательной деятельности, высокие требования к организации для получения лицензии (разрешения)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9882" y="4567358"/>
            <a:ext cx="55123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длительные сроки технологического присоединения к сетям коммунальной инфраструктуры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9883" y="3753846"/>
            <a:ext cx="5258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высокие требования санитарного (пожарного) законодательства  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229409" y="4056249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228801" y="5054740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6" name="Равнобедренный треугольник 25"/>
          <p:cNvSpPr/>
          <p:nvPr/>
        </p:nvSpPr>
        <p:spPr>
          <a:xfrm rot="5400000">
            <a:off x="231908" y="6079872"/>
            <a:ext cx="575829" cy="216851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8292" y="772652"/>
            <a:ext cx="116843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Muller Narrow Light" panose="00000400000000000000" pitchFamily="50" charset="-52"/>
              </a:rPr>
              <a:t>ХАРАКТЕРИСТИКА ОСНОВНЫХ БАРЬЕРОВ ВХОДА НА СООТВЕТСТВУЮЩИЙ ТОВАРНЫЙ РЫНОК: </a:t>
            </a:r>
            <a:endParaRPr lang="ru-RU" sz="2200" dirty="0">
              <a:latin typeface="Muller Narrow Light" panose="00000400000000000000" pitchFamily="50" charset="-5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9883" y="5767244"/>
            <a:ext cx="61439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получение разрешений на ввод объекта в эксплуатацию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7123" y="1520162"/>
            <a:ext cx="34898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u="sng" dirty="0" smtClean="0">
                <a:latin typeface="Muller Narrow Light" panose="00000400000000000000" pitchFamily="50" charset="-52"/>
              </a:rPr>
              <a:t>Административные барьеры:</a:t>
            </a:r>
            <a:endParaRPr lang="ru-RU" sz="2200" u="sng" dirty="0">
              <a:latin typeface="Muller Narrow Light" panose="00000400000000000000" pitchFamily="50" charset="-52"/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 rot="5400000">
            <a:off x="254424" y="2883554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99330" y="1520161"/>
            <a:ext cx="34898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u="sng" dirty="0" smtClean="0">
                <a:latin typeface="Muller Narrow Light" panose="00000400000000000000" pitchFamily="50" charset="-52"/>
              </a:rPr>
              <a:t>Экономические барьеры:</a:t>
            </a:r>
            <a:endParaRPr lang="ru-RU" sz="2200" u="sng" dirty="0">
              <a:latin typeface="Muller Narrow Light" panose="00000400000000000000" pitchFamily="50" charset="-5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743617" y="1964700"/>
            <a:ext cx="52790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необходимость больших объемов инвестиций в технологическую модернизацию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727239" y="3517344"/>
            <a:ext cx="55123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высокая стоимость техники и оборудования необходимых для оказания услуг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764283" y="2856835"/>
            <a:ext cx="5258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длительная окупаемость вложений </a:t>
            </a:r>
          </a:p>
        </p:txBody>
      </p:sp>
      <p:sp>
        <p:nvSpPr>
          <p:cNvPr id="34" name="Равнобедренный треугольник 33"/>
          <p:cNvSpPr/>
          <p:nvPr/>
        </p:nvSpPr>
        <p:spPr>
          <a:xfrm rot="5400000">
            <a:off x="6024460" y="3038302"/>
            <a:ext cx="575829" cy="222450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7" name="Равнобедренный треугольник 36"/>
          <p:cNvSpPr/>
          <p:nvPr/>
        </p:nvSpPr>
        <p:spPr>
          <a:xfrm rot="5400000">
            <a:off x="6024461" y="3788414"/>
            <a:ext cx="575829" cy="222450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8" name="Равнобедренный треугольник 37"/>
          <p:cNvSpPr/>
          <p:nvPr/>
        </p:nvSpPr>
        <p:spPr>
          <a:xfrm rot="5400000">
            <a:off x="6011045" y="4505362"/>
            <a:ext cx="575829" cy="216851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743617" y="4346306"/>
            <a:ext cx="43798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высокие издержки входа на рынок </a:t>
            </a:r>
          </a:p>
        </p:txBody>
      </p:sp>
      <p:sp>
        <p:nvSpPr>
          <p:cNvPr id="40" name="Равнобедренный треугольник 39"/>
          <p:cNvSpPr/>
          <p:nvPr/>
        </p:nvSpPr>
        <p:spPr>
          <a:xfrm rot="5400000">
            <a:off x="6024461" y="2307725"/>
            <a:ext cx="575829" cy="222450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41" name="Равнобедренный треугольник 40"/>
          <p:cNvSpPr/>
          <p:nvPr/>
        </p:nvSpPr>
        <p:spPr>
          <a:xfrm rot="5400000">
            <a:off x="6011045" y="5287622"/>
            <a:ext cx="575829" cy="216851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27239" y="4930925"/>
            <a:ext cx="52954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низкая платежеспособность потребителей услуг</a:t>
            </a:r>
          </a:p>
        </p:txBody>
      </p:sp>
      <p:sp>
        <p:nvSpPr>
          <p:cNvPr id="43" name="Равнобедренный треугольник 42"/>
          <p:cNvSpPr/>
          <p:nvPr/>
        </p:nvSpPr>
        <p:spPr>
          <a:xfrm rot="5400000">
            <a:off x="5994352" y="6061664"/>
            <a:ext cx="575829" cy="216851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27239" y="5868092"/>
            <a:ext cx="52954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высокая степень риска неполучения прибыли </a:t>
            </a:r>
          </a:p>
        </p:txBody>
      </p:sp>
    </p:spTree>
    <p:extLst>
      <p:ext uri="{BB962C8B-B14F-4D97-AF65-F5344CB8AC3E}">
        <p14:creationId xmlns:p14="http://schemas.microsoft.com/office/powerpoint/2010/main" val="82614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15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914301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48315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Разработка мероприятий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20930" y="1754388"/>
            <a:ext cx="47987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формулировка проблемы 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9883" y="2745720"/>
            <a:ext cx="52583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Muller Narrow Light" panose="00000400000000000000" pitchFamily="50" charset="-52"/>
              </a:rPr>
              <a:t>постановка </a:t>
            </a:r>
            <a:r>
              <a:rPr lang="ru-RU" sz="2200" dirty="0">
                <a:latin typeface="Muller Narrow Light" panose="00000400000000000000" pitchFamily="50" charset="-52"/>
              </a:rPr>
              <a:t>цели (описание будущего желаемого состояния, которое может быть достигнуто) 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229409" y="3204993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234707" y="4378053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6" name="Равнобедренный треугольник 25"/>
          <p:cNvSpPr/>
          <p:nvPr/>
        </p:nvSpPr>
        <p:spPr>
          <a:xfrm rot="5400000">
            <a:off x="6507768" y="4289597"/>
            <a:ext cx="575829" cy="216851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8292" y="772652"/>
            <a:ext cx="116843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Muller Narrow Light" panose="00000400000000000000" pitchFamily="50" charset="-52"/>
              </a:rPr>
              <a:t>ОСНОВНЫЕ ЭТАПЫ: </a:t>
            </a:r>
            <a:endParaRPr lang="ru-RU" sz="2200" dirty="0">
              <a:latin typeface="Muller Narrow Light" panose="00000400000000000000" pitchFamily="50" charset="-52"/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 rot="5400000">
            <a:off x="228800" y="1931078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69883" y="4108609"/>
            <a:ext cx="52790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разработка, анализ и оценка вариантов достижения цели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072618" y="1620761"/>
            <a:ext cx="55123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принятие решения, т.е. выбор наилучшего варианта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072618" y="4150190"/>
            <a:ext cx="5258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постановка задачи принятия решения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072618" y="2834692"/>
            <a:ext cx="43798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детализация и оформление выбранного варианта </a:t>
            </a:r>
          </a:p>
        </p:txBody>
      </p:sp>
      <p:sp>
        <p:nvSpPr>
          <p:cNvPr id="31" name="Равнобедренный треугольник 30"/>
          <p:cNvSpPr/>
          <p:nvPr/>
        </p:nvSpPr>
        <p:spPr>
          <a:xfrm rot="5400000">
            <a:off x="6455703" y="1931078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2" name="Равнобедренный треугольник 31"/>
          <p:cNvSpPr/>
          <p:nvPr/>
        </p:nvSpPr>
        <p:spPr>
          <a:xfrm rot="5400000">
            <a:off x="6496877" y="3188493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01791" y="5412397"/>
            <a:ext cx="115573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мероприятия должны соотносится с выявленными проблемами на товарном рынке и направлены на решение таких проблем </a:t>
            </a:r>
          </a:p>
        </p:txBody>
      </p:sp>
    </p:spTree>
    <p:extLst>
      <p:ext uri="{BB962C8B-B14F-4D97-AF65-F5344CB8AC3E}">
        <p14:creationId xmlns:p14="http://schemas.microsoft.com/office/powerpoint/2010/main" val="347781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16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914301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48315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Разработка мероприятий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10166" y="1670086"/>
            <a:ext cx="11272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какими методами, средствами, способами можно повлиять на выявленную проблему (уменьшить негативное воздействие, устранить)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9883" y="2908471"/>
            <a:ext cx="10897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кто окажется вовлечен в реализацию мероприятий (с кем будет осуществляться взаимодействие) 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229409" y="3034167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225100" y="3971619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8695" y="755182"/>
            <a:ext cx="116843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Muller Narrow Light" panose="00000400000000000000" pitchFamily="50" charset="-52"/>
              </a:rPr>
              <a:t>КЛЮЧЕВЫЕ ВОПРОСЫ ПРИ ПОДГОТОВКЕ МЕРОПРИЯТИЙ: </a:t>
            </a:r>
            <a:endParaRPr lang="ru-RU" sz="2200" dirty="0">
              <a:latin typeface="Muller Narrow Light" panose="00000400000000000000" pitchFamily="50" charset="-52"/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 rot="5400000">
            <a:off x="228800" y="1931078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69883" y="3848103"/>
            <a:ext cx="10897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какая информация должна быть доведена до участников рынка и как она будет доведена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44613" y="4697695"/>
            <a:ext cx="111510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какие преимущества, выгоды или уменьшение негативных воздействий приобретут участники рынка и субъект (муниципальное образование) от реализации мероприятий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69883" y="5747552"/>
            <a:ext cx="110536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какие предварительные действия необходимо осуществить и какие условия выполнить, чтобы реализовать запланированные мероприятия </a:t>
            </a:r>
          </a:p>
        </p:txBody>
      </p:sp>
      <p:sp>
        <p:nvSpPr>
          <p:cNvPr id="31" name="Равнобедренный треугольник 30"/>
          <p:cNvSpPr/>
          <p:nvPr/>
        </p:nvSpPr>
        <p:spPr>
          <a:xfrm rot="5400000">
            <a:off x="225100" y="4947330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2" name="Равнобедренный треугольник 31"/>
          <p:cNvSpPr/>
          <p:nvPr/>
        </p:nvSpPr>
        <p:spPr>
          <a:xfrm rot="5400000">
            <a:off x="225099" y="6021048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45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17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914301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48315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Разработка мероприятий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10166" y="1670086"/>
            <a:ext cx="112721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наименование мероприятия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44613" y="2562856"/>
            <a:ext cx="10897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проблема на решение которой направлено мероприятие 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229409" y="2667073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229409" y="3519286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8695" y="755182"/>
            <a:ext cx="11684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СВЕДЕНИЯ О МЕРОПРИЯТИЯХ, КОТОРЫЕ ВКЛЮЧАЮТСЯ В «ДОРОЖНУЮ КАРТУ»</a:t>
            </a:r>
            <a:r>
              <a:rPr lang="ru-RU" sz="2200" dirty="0" smtClean="0">
                <a:latin typeface="Muller Narrow Light" panose="00000400000000000000" pitchFamily="50" charset="-52"/>
              </a:rPr>
              <a:t>: </a:t>
            </a:r>
            <a:endParaRPr lang="ru-RU" sz="2200" dirty="0">
              <a:latin typeface="Muller Narrow Light" panose="00000400000000000000" pitchFamily="50" charset="-52"/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 rot="5400000">
            <a:off x="228800" y="1796522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4613" y="3374038"/>
            <a:ext cx="10897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срок разработки и реализации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44613" y="4236029"/>
            <a:ext cx="111510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документ, который должен быть принят в целях реализации мероприятия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69883" y="5135951"/>
            <a:ext cx="110536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исполнители и соисполнители, ответственные за разработку и реализацию мероприятия </a:t>
            </a:r>
          </a:p>
        </p:txBody>
      </p:sp>
      <p:sp>
        <p:nvSpPr>
          <p:cNvPr id="31" name="Равнобедренный треугольник 30"/>
          <p:cNvSpPr/>
          <p:nvPr/>
        </p:nvSpPr>
        <p:spPr>
          <a:xfrm rot="5400000">
            <a:off x="225100" y="4412719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2" name="Равнобедренный треугольник 31"/>
          <p:cNvSpPr/>
          <p:nvPr/>
        </p:nvSpPr>
        <p:spPr>
          <a:xfrm rot="5400000">
            <a:off x="229410" y="5283269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9883" y="6019206"/>
            <a:ext cx="110536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ожидаемые результаты развития конкуренции от реализации мероприятия </a:t>
            </a: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229410" y="6166524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38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18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914301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48315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Разработка мероприятий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67485" y="1167850"/>
            <a:ext cx="112721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При включении мероприятий, где исполнителем/соисполнителем выступают органы местного самоуправления, необходимо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определить принципы и порядок взаимодействия </a:t>
            </a:r>
            <a:r>
              <a:rPr lang="ru-RU" sz="2200" dirty="0">
                <a:latin typeface="Muller Narrow Light" panose="00000400000000000000" pitchFamily="50" charset="-52"/>
              </a:rPr>
              <a:t>органов исполнительной власти субъекта РФ с органами местного самоуправления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98483" y="2460472"/>
            <a:ext cx="108971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Каждому ОИВ субъекта РФ и каждому </a:t>
            </a:r>
            <a:r>
              <a:rPr lang="ru-RU" sz="2200" dirty="0" smtClean="0">
                <a:latin typeface="Muller Narrow Light" panose="00000400000000000000" pitchFamily="50" charset="-52"/>
              </a:rPr>
              <a:t>ОМСУ, </a:t>
            </a:r>
            <a:r>
              <a:rPr lang="ru-RU" sz="2200" dirty="0">
                <a:latin typeface="Muller Narrow Light" panose="00000400000000000000" pitchFamily="50" charset="-52"/>
              </a:rPr>
              <a:t>являющимся ответственными за выполнение мероприятий, предусмотренных «дорожной картой», рекомендуется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разработать и утвердить план по реализации таких мероприятий 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229409" y="2667073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 rot="5400000">
            <a:off x="225099" y="1608338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28028" y="3843329"/>
            <a:ext cx="1115105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Наряду с мероприятиями, сформированными в целях достижения ключевых показателей, в «дорожной карте» предусматриваются также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системные мероприятия</a:t>
            </a:r>
            <a:r>
              <a:rPr lang="ru-RU" sz="2200" dirty="0">
                <a:latin typeface="Muller Narrow Light" panose="00000400000000000000" pitchFamily="50" charset="-52"/>
              </a:rPr>
              <a:t>, которые должны быть направлены на развитие конкуренции в субъекте РФ, в том числе поименованные в пункте 30 распоряжения Правительства Российской Федерации от 17.04.2019 № 768-р </a:t>
            </a:r>
          </a:p>
        </p:txBody>
      </p:sp>
      <p:sp>
        <p:nvSpPr>
          <p:cNvPr id="31" name="Равнобедренный треугольник 30"/>
          <p:cNvSpPr/>
          <p:nvPr/>
        </p:nvSpPr>
        <p:spPr>
          <a:xfrm rot="5400000">
            <a:off x="225100" y="4455379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98483" y="5430162"/>
            <a:ext cx="110536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Мероприятия, предусмотренные иными утвержденными в установленном порядке на федеральном уровне и (или) на уровне субъекта РФ стратегическими и программными документами, реализация которых оказывает влияние на состояние конкуренции, служат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неотъемлемым дополнением к мероприятиям, предусмотренным «дорожной картой», и указываются в приложении к ней </a:t>
            </a: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225098" y="6042212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14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19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914301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48315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Замечания ФАС России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67481" y="726988"/>
            <a:ext cx="11272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ключевые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показатели и/или наименования товарных рынков не соответствуют </a:t>
            </a:r>
            <a:r>
              <a:rPr lang="ru-RU" sz="2200" dirty="0">
                <a:latin typeface="Muller Narrow Light" panose="00000400000000000000" pitchFamily="50" charset="-52"/>
              </a:rPr>
              <a:t>Стандарту развития конкуренции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8534" y="1579465"/>
            <a:ext cx="10897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структура «дорожной карты» не соответствует </a:t>
            </a:r>
            <a:r>
              <a:rPr lang="ru-RU" sz="2200" dirty="0">
                <a:latin typeface="Muller Narrow Light" panose="00000400000000000000" pitchFamily="50" charset="-52"/>
              </a:rPr>
              <a:t>требованиям Стандарта развития конкуренции 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225094" y="1714641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 rot="5400000">
            <a:off x="225095" y="1000483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48534" y="2098314"/>
            <a:ext cx="111510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отрицательная динамика запланированных значений </a:t>
            </a:r>
            <a:r>
              <a:rPr lang="ru-RU" sz="2200" dirty="0">
                <a:latin typeface="Muller Narrow Light" panose="00000400000000000000" pitchFamily="50" charset="-52"/>
              </a:rPr>
              <a:t>ключевых показателей по отношению к фактическим  </a:t>
            </a:r>
          </a:p>
        </p:txBody>
      </p:sp>
      <p:sp>
        <p:nvSpPr>
          <p:cNvPr id="31" name="Равнобедренный треугольник 30"/>
          <p:cNvSpPr/>
          <p:nvPr/>
        </p:nvSpPr>
        <p:spPr>
          <a:xfrm rot="5400000">
            <a:off x="206148" y="2413106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48534" y="4442909"/>
            <a:ext cx="110536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мероприятия не измеримы </a:t>
            </a:r>
            <a:r>
              <a:rPr lang="ru-RU" sz="2200" dirty="0">
                <a:latin typeface="Muller Narrow Light" panose="00000400000000000000" pitchFamily="50" charset="-52"/>
              </a:rPr>
              <a:t>(качественно или количественно), содержат формулировки «содействие», «организация», «обеспечение» </a:t>
            </a: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188913" y="4762328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 rot="5400000">
            <a:off x="206147" y="3191987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48534" y="2914751"/>
            <a:ext cx="10897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мероприятия сформулированы не конкретно</a:t>
            </a:r>
            <a:r>
              <a:rPr lang="ru-RU" sz="2200" dirty="0">
                <a:latin typeface="Muller Narrow Light" panose="00000400000000000000" pitchFamily="50" charset="-52"/>
              </a:rPr>
              <a:t>. Не понятен способ реализации, отсутствует указание на документ, который планируется принять для исполнения мероприятия </a:t>
            </a:r>
          </a:p>
        </p:txBody>
      </p:sp>
      <p:sp>
        <p:nvSpPr>
          <p:cNvPr id="16" name="Равнобедренный треугольник 15"/>
          <p:cNvSpPr/>
          <p:nvPr/>
        </p:nvSpPr>
        <p:spPr>
          <a:xfrm rot="5400000">
            <a:off x="188914" y="3952698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8534" y="3848480"/>
            <a:ext cx="10897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мероприятия могут иметь </a:t>
            </a:r>
            <a:r>
              <a:rPr lang="ru-RU" sz="2200" dirty="0" err="1">
                <a:solidFill>
                  <a:srgbClr val="FF6600"/>
                </a:solidFill>
                <a:latin typeface="Muller Narrow Light" panose="00000400000000000000" pitchFamily="50" charset="-52"/>
              </a:rPr>
              <a:t>антиконкурентные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последствия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48533" y="5287101"/>
            <a:ext cx="110536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мероприятия по отдельным рынкам выражаются и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сключительно в мониторингах и проведении анализов рынка</a:t>
            </a:r>
            <a:r>
              <a:rPr lang="ru-RU" sz="2200" dirty="0">
                <a:latin typeface="Muller Narrow Light" panose="00000400000000000000" pitchFamily="50" charset="-52"/>
              </a:rPr>
              <a:t>  </a:t>
            </a:r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191606" y="5555330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48532" y="6099936"/>
            <a:ext cx="110536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мероприятия уже предусмотрены нормами действующего законодательства</a:t>
            </a:r>
            <a:r>
              <a:rPr lang="ru-RU" sz="2200" dirty="0">
                <a:latin typeface="Muller Narrow Light" panose="00000400000000000000" pitchFamily="50" charset="-52"/>
              </a:rPr>
              <a:t>, либо заключаются в реализации органами власти функций государственного контроля, надзора </a:t>
            </a:r>
          </a:p>
        </p:txBody>
      </p:sp>
      <p:sp>
        <p:nvSpPr>
          <p:cNvPr id="26" name="Равнобедренный треугольник 25"/>
          <p:cNvSpPr/>
          <p:nvPr/>
        </p:nvSpPr>
        <p:spPr>
          <a:xfrm rot="5400000">
            <a:off x="191605" y="6373432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01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Основные поручения субъектам РФ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2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236143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3726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110" y="809448"/>
            <a:ext cx="3096102" cy="23232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8223" y="937506"/>
            <a:ext cx="78413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Muller Narrow Light" panose="00000400000000000000" pitchFamily="50" charset="-52"/>
              </a:rPr>
              <a:t>Указ Президента Российской Федерации </a:t>
            </a:r>
          </a:p>
          <a:p>
            <a:pPr algn="ctr"/>
            <a:r>
              <a:rPr lang="ru-RU" sz="2800" dirty="0" smtClean="0">
                <a:latin typeface="Muller Narrow Light" panose="00000400000000000000" pitchFamily="50" charset="-52"/>
              </a:rPr>
              <a:t>от 21.12.2017 № 618 «Об основных направлениях </a:t>
            </a:r>
          </a:p>
          <a:p>
            <a:pPr algn="ctr"/>
            <a:r>
              <a:rPr lang="ru-RU" sz="2800" dirty="0" smtClean="0">
                <a:latin typeface="Muller Narrow Light" panose="00000400000000000000" pitchFamily="50" charset="-52"/>
              </a:rPr>
              <a:t>государственной политики по развитию конкуренции» </a:t>
            </a:r>
            <a:endParaRPr lang="ru-RU" sz="2800" dirty="0">
              <a:latin typeface="Muller Narrow Light" panose="00000400000000000000" pitchFamily="50" charset="-52"/>
            </a:endParaRPr>
          </a:p>
        </p:txBody>
      </p:sp>
      <p:sp>
        <p:nvSpPr>
          <p:cNvPr id="37" name="Равнобедренный треугольник 36"/>
          <p:cNvSpPr/>
          <p:nvPr/>
        </p:nvSpPr>
        <p:spPr>
          <a:xfrm rot="5400000">
            <a:off x="379402" y="4004408"/>
            <a:ext cx="744714" cy="222449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4110" y="3376611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Пункт 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43298" y="3271167"/>
            <a:ext cx="112025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dirty="0"/>
          </a:p>
          <a:p>
            <a:pPr algn="just"/>
            <a:endParaRPr lang="ru-RU" dirty="0"/>
          </a:p>
          <a:p>
            <a:pPr algn="just"/>
            <a:r>
              <a:rPr lang="ru-RU" dirty="0">
                <a:latin typeface="Muller Narrow Light" panose="00000400000000000000" pitchFamily="50" charset="-52"/>
              </a:rPr>
              <a:t>Высшим должностным лицам (руководителям высших исполнительных органов государственной власти) </a:t>
            </a:r>
            <a:r>
              <a:rPr lang="ru-RU" dirty="0" smtClean="0">
                <a:latin typeface="Muller Narrow Light" panose="00000400000000000000" pitchFamily="50" charset="-52"/>
              </a:rPr>
              <a:t/>
            </a:r>
            <a:br>
              <a:rPr lang="ru-RU" dirty="0" smtClean="0">
                <a:latin typeface="Muller Narrow Light" panose="00000400000000000000" pitchFamily="50" charset="-52"/>
              </a:rPr>
            </a:br>
            <a:r>
              <a:rPr lang="ru-RU" dirty="0" smtClean="0">
                <a:latin typeface="Muller Narrow Light" panose="00000400000000000000" pitchFamily="50" charset="-52"/>
              </a:rPr>
              <a:t>субъектов </a:t>
            </a:r>
            <a:r>
              <a:rPr lang="ru-RU" dirty="0">
                <a:latin typeface="Muller Narrow Light" panose="00000400000000000000" pitchFamily="50" charset="-52"/>
              </a:rPr>
              <a:t>Российской Федерации активизировать работу по развитию конкуренции в субъектах </a:t>
            </a:r>
            <a:r>
              <a:rPr lang="ru-RU" dirty="0" smtClean="0">
                <a:latin typeface="Muller Narrow Light" panose="00000400000000000000" pitchFamily="50" charset="-52"/>
              </a:rPr>
              <a:t>Российской </a:t>
            </a:r>
            <a:r>
              <a:rPr lang="ru-RU" dirty="0">
                <a:latin typeface="Muller Narrow Light" panose="00000400000000000000" pitchFamily="50" charset="-52"/>
              </a:rPr>
              <a:t>Федерации.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40534" y="4838160"/>
            <a:ext cx="2310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Подпункт «в» пункта 8</a:t>
            </a:r>
            <a:endParaRPr lang="ru-RU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9" name="Равнобедренный треугольник 38"/>
          <p:cNvSpPr/>
          <p:nvPr/>
        </p:nvSpPr>
        <p:spPr>
          <a:xfrm rot="5400000">
            <a:off x="420576" y="5468625"/>
            <a:ext cx="744714" cy="222449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43298" y="5095997"/>
            <a:ext cx="112025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pPr algn="just"/>
            <a:r>
              <a:rPr lang="ru-RU" dirty="0"/>
              <a:t>Органам местного самоуправления активизировать работу по развитию конкуренции в муниципальных образованиях. </a:t>
            </a:r>
            <a:r>
              <a:rPr lang="ru-RU" dirty="0" smtClean="0">
                <a:latin typeface="Muller Narrow Light" panose="00000400000000000000" pitchFamily="50" charset="-52"/>
              </a:rPr>
              <a:t> </a:t>
            </a:r>
            <a:endParaRPr lang="ru-RU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78652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20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914301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48315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Замечания ФАС России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67481" y="726988"/>
            <a:ext cx="112721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Muller Narrow Light" panose="00000400000000000000" pitchFamily="50" charset="-52"/>
              </a:rPr>
              <a:t>ПРИМЕРЫ:</a:t>
            </a:r>
            <a:endParaRPr lang="ru-RU" sz="2200" b="1" dirty="0">
              <a:latin typeface="Muller Narrow Light" panose="00000400000000000000" pitchFamily="50" charset="-5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48534" y="1110538"/>
            <a:ext cx="1089718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 err="1">
                <a:solidFill>
                  <a:srgbClr val="FF6600"/>
                </a:solidFill>
                <a:latin typeface="Muller Narrow Light" panose="00000400000000000000" pitchFamily="50" charset="-52"/>
              </a:rPr>
              <a:t>антиконкурентный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эффект </a:t>
            </a:r>
            <a:r>
              <a:rPr lang="ru-RU" sz="2200" dirty="0">
                <a:latin typeface="Muller Narrow Light" panose="00000400000000000000" pitchFamily="50" charset="-52"/>
              </a:rPr>
              <a:t>- </a:t>
            </a:r>
            <a:r>
              <a:rPr lang="ru-RU" sz="2200" b="1" dirty="0">
                <a:latin typeface="Muller Narrow Light" panose="00000400000000000000" pitchFamily="50" charset="-52"/>
              </a:rPr>
              <a:t>реализация соглашения между </a:t>
            </a:r>
            <a:r>
              <a:rPr lang="ru-RU" sz="2200" b="1" dirty="0" err="1">
                <a:latin typeface="Muller Narrow Light" panose="00000400000000000000" pitchFamily="50" charset="-52"/>
              </a:rPr>
              <a:t>Минкомсвязью</a:t>
            </a:r>
            <a:r>
              <a:rPr lang="ru-RU" sz="2200" b="1" dirty="0">
                <a:latin typeface="Muller Narrow Light" panose="00000400000000000000" pitchFamily="50" charset="-52"/>
              </a:rPr>
              <a:t> России, администрацией Костромской области и ПАО «Ростелеком»</a:t>
            </a:r>
            <a:r>
              <a:rPr lang="ru-RU" sz="2200" dirty="0">
                <a:latin typeface="Muller Narrow Light" panose="00000400000000000000" pitchFamily="50" charset="-52"/>
              </a:rPr>
              <a:t>, направленного на решение задачи устранения цифрового неравенства в населенных пунктах Костромской области с числом жителей от 250 до 500 человек, в отсутствие аналогичных соглашений с другими участниками товарного рынка 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225094" y="1934232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67481" y="4229055"/>
            <a:ext cx="110536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не определен срок исполнения </a:t>
            </a:r>
            <a:r>
              <a:rPr lang="ru-RU" sz="2200" dirty="0">
                <a:latin typeface="Muller Narrow Light" panose="00000400000000000000" pitchFamily="50" charset="-52"/>
              </a:rPr>
              <a:t>- по большинству мероприятий срок исполнения определен как «постоянно», в то время как многие мероприятия предполагают реализацию в определенный срок (в частности, утверждение комплекса мероприятий (программы), разработка и утверждение показателей, создание Инвестиционного совета (пункты 5.1, 5.2, 19.4 системных мероприятий и другие) </a:t>
            </a: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225092" y="5025771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 rot="5400000">
            <a:off x="225093" y="3376272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48532" y="2782505"/>
            <a:ext cx="108971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мероприятия не конкретизированы </a:t>
            </a:r>
            <a:r>
              <a:rPr lang="ru-RU" sz="2200" dirty="0">
                <a:latin typeface="Muller Narrow Light" panose="00000400000000000000" pitchFamily="50" charset="-52"/>
              </a:rPr>
              <a:t>- обеспечение равных условий доступа частных образовательных учреждений к получению грантов (как, каким образом будут обеспечены эти равные условия, достижение какого показателя будет свидетельствовать об исполнении мероприятия не указано)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48532" y="5947735"/>
            <a:ext cx="110536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создание преимуществ отдельным </a:t>
            </a:r>
            <a:r>
              <a:rPr lang="ru-RU" sz="2200" dirty="0" err="1">
                <a:solidFill>
                  <a:srgbClr val="FF6600"/>
                </a:solidFill>
                <a:latin typeface="Muller Narrow Light" panose="00000400000000000000" pitchFamily="50" charset="-52"/>
              </a:rPr>
              <a:t>хозсубъектам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200" dirty="0">
                <a:latin typeface="Muller Narrow Light" panose="00000400000000000000" pitchFamily="50" charset="-52"/>
              </a:rPr>
              <a:t>на рынке финансовых услуг- предусмотрен ряд мероприятий, в числе соисполнителей по которым указана конкретная </a:t>
            </a:r>
            <a:r>
              <a:rPr lang="ru-RU" sz="2200" dirty="0" err="1">
                <a:latin typeface="Muller Narrow Light" panose="00000400000000000000" pitchFamily="50" charset="-52"/>
              </a:rPr>
              <a:t>микрокредитная</a:t>
            </a:r>
            <a:r>
              <a:rPr lang="ru-RU" sz="2200" dirty="0">
                <a:latin typeface="Muller Narrow Light" panose="00000400000000000000" pitchFamily="50" charset="-52"/>
              </a:rPr>
              <a:t> организация Региональный фонд поддержки малого предпринимательства </a:t>
            </a:r>
          </a:p>
        </p:txBody>
      </p:sp>
      <p:sp>
        <p:nvSpPr>
          <p:cNvPr id="26" name="Равнобедренный треугольник 25"/>
          <p:cNvSpPr/>
          <p:nvPr/>
        </p:nvSpPr>
        <p:spPr>
          <a:xfrm rot="5400000">
            <a:off x="229409" y="6465206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91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655152D-456C-5E4D-9F23-F91BF730ABA5}"/>
              </a:ext>
            </a:extLst>
          </p:cNvPr>
          <p:cNvSpPr/>
          <p:nvPr/>
        </p:nvSpPr>
        <p:spPr>
          <a:xfrm>
            <a:off x="1350" y="2379542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199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318F8B2-B166-5E46-A87C-5E2B7B10E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17" y="683077"/>
            <a:ext cx="3429532" cy="100868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05440C4-E74B-1944-B487-7211DD8801A7}"/>
              </a:ext>
            </a:extLst>
          </p:cNvPr>
          <p:cNvSpPr/>
          <p:nvPr/>
        </p:nvSpPr>
        <p:spPr>
          <a:xfrm>
            <a:off x="1574423" y="4159532"/>
            <a:ext cx="910887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99"/>
              </a:lnSpc>
            </a:pPr>
            <a:r>
              <a:rPr lang="ru-RU" sz="7000" b="1" dirty="0">
                <a:solidFill>
                  <a:schemeClr val="bg1"/>
                </a:solidFill>
                <a:latin typeface="Muller Narrow ExtraBold" pitchFamily="2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06964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3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9236143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3726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Основные поручения субъектам РФ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3680" y="921011"/>
            <a:ext cx="116819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 smtClean="0">
                <a:latin typeface="Muller Narrow Light" panose="00000400000000000000" pitchFamily="50" charset="-52"/>
              </a:rPr>
              <a:t>Перечень </a:t>
            </a:r>
            <a:r>
              <a:rPr lang="ru-RU" sz="2100" dirty="0">
                <a:latin typeface="Muller Narrow Light" panose="00000400000000000000" pitchFamily="50" charset="-52"/>
              </a:rPr>
              <a:t>поручений по итогам заседания Госсовета по вопросу развития конкуренции утв. Президентом РФ </a:t>
            </a:r>
            <a:endParaRPr lang="ru-RU" sz="2100" dirty="0" smtClean="0">
              <a:latin typeface="Muller Narrow Light" panose="00000400000000000000" pitchFamily="50" charset="-52"/>
            </a:endParaRPr>
          </a:p>
          <a:p>
            <a:r>
              <a:rPr lang="ru-RU" sz="2100" dirty="0" smtClean="0">
                <a:latin typeface="Muller Narrow Light" panose="00000400000000000000" pitchFamily="50" charset="-52"/>
              </a:rPr>
              <a:t>От 15 </a:t>
            </a:r>
            <a:r>
              <a:rPr lang="ru-RU" sz="2100" dirty="0">
                <a:latin typeface="Muller Narrow Light" panose="00000400000000000000" pitchFamily="50" charset="-52"/>
              </a:rPr>
              <a:t>мая </a:t>
            </a:r>
            <a:r>
              <a:rPr lang="ru-RU" sz="2100" dirty="0" smtClean="0">
                <a:latin typeface="Muller Narrow Light" panose="00000400000000000000" pitchFamily="50" charset="-52"/>
              </a:rPr>
              <a:t>2018 № </a:t>
            </a:r>
            <a:r>
              <a:rPr lang="ru-RU" sz="2100" dirty="0">
                <a:latin typeface="Muller Narrow Light" panose="00000400000000000000" pitchFamily="50" charset="-52"/>
              </a:rPr>
              <a:t>Пр-817ГС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43680" y="2113773"/>
            <a:ext cx="16594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100" b="1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д</a:t>
            </a:r>
            <a:r>
              <a:rPr lang="ru-RU" sz="2100" b="1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о 1 декабря </a:t>
            </a:r>
          </a:p>
          <a:p>
            <a:r>
              <a:rPr lang="ru-RU" sz="2100" b="1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2018 года:</a:t>
            </a:r>
            <a:endParaRPr lang="ru-RU" sz="2100" b="1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457302" y="2214444"/>
            <a:ext cx="983634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100" dirty="0" smtClean="0">
                <a:latin typeface="Muller Narrow Light" panose="00000400000000000000" pitchFamily="50" charset="-52"/>
              </a:rPr>
              <a:t>разработать </a:t>
            </a:r>
            <a:r>
              <a:rPr lang="ru-RU" sz="2100" dirty="0">
                <a:latin typeface="Muller Narrow Light" panose="00000400000000000000" pitchFamily="50" charset="-52"/>
              </a:rPr>
              <a:t>ключевые показатели развития конкуренции (исполнено всеми субъектами РФ) </a:t>
            </a:r>
          </a:p>
        </p:txBody>
      </p:sp>
      <p:sp>
        <p:nvSpPr>
          <p:cNvPr id="31" name="Равнобедренный треугольник 30"/>
          <p:cNvSpPr/>
          <p:nvPr/>
        </p:nvSpPr>
        <p:spPr>
          <a:xfrm rot="5400000">
            <a:off x="1856118" y="2343478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3680" y="3483189"/>
            <a:ext cx="1527982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100" b="1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д</a:t>
            </a:r>
            <a:r>
              <a:rPr lang="ru-RU" sz="2100" b="1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о 1 апреля </a:t>
            </a:r>
          </a:p>
          <a:p>
            <a:r>
              <a:rPr lang="ru-RU" sz="2100" b="1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2019 года, </a:t>
            </a:r>
          </a:p>
          <a:p>
            <a:r>
              <a:rPr lang="ru-RU" sz="2100" b="1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ежегодно:</a:t>
            </a:r>
            <a:endParaRPr lang="ru-RU" sz="2100" b="1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3" name="Равнобедренный треугольник 32"/>
          <p:cNvSpPr/>
          <p:nvPr/>
        </p:nvSpPr>
        <p:spPr>
          <a:xfrm rot="5400000">
            <a:off x="1859481" y="3939008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57302" y="3483189"/>
            <a:ext cx="961616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100" dirty="0">
                <a:latin typeface="Muller Narrow Light" panose="00000400000000000000" pitchFamily="50" charset="-52"/>
              </a:rPr>
              <a:t>актуализировать региональные и муниципальные планы («дорожные карты») по содействию развитию конкуренции и обеспечить их выполнение</a:t>
            </a:r>
          </a:p>
          <a:p>
            <a:r>
              <a:rPr lang="ru-RU" sz="2100" dirty="0">
                <a:latin typeface="Muller Narrow Light" panose="00000400000000000000" pitchFamily="50" charset="-52"/>
              </a:rPr>
              <a:t>(срок продлен до 1 апреля 2020 года с промежуточным отчетом – до 1 октября 2019 года) 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87987" y="5281290"/>
            <a:ext cx="151836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100" b="1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д</a:t>
            </a:r>
            <a:r>
              <a:rPr lang="ru-RU" sz="2100" b="1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о 1 января </a:t>
            </a:r>
          </a:p>
          <a:p>
            <a:r>
              <a:rPr lang="ru-RU" sz="2100" b="1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2019 года:</a:t>
            </a:r>
            <a:endParaRPr lang="ru-RU" sz="2100" b="1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8" name="Равнобедренный треугольник 37"/>
          <p:cNvSpPr/>
          <p:nvPr/>
        </p:nvSpPr>
        <p:spPr>
          <a:xfrm rot="5400000">
            <a:off x="1903788" y="5576656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01609" y="5281290"/>
            <a:ext cx="842249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100" dirty="0">
                <a:latin typeface="Muller Narrow Light" panose="00000400000000000000" pitchFamily="50" charset="-52"/>
              </a:rPr>
              <a:t>разработать и внедрить систему мотивации органов местного самоуправления </a:t>
            </a:r>
          </a:p>
          <a:p>
            <a:r>
              <a:rPr lang="ru-RU" sz="2100" dirty="0">
                <a:latin typeface="Muller Narrow Light" panose="00000400000000000000" pitchFamily="50" charset="-52"/>
              </a:rPr>
              <a:t>к эффективной работе по содействию развитию </a:t>
            </a:r>
            <a:r>
              <a:rPr lang="ru-RU" sz="2100" dirty="0" smtClean="0">
                <a:latin typeface="Muller Narrow Light" panose="00000400000000000000" pitchFamily="50" charset="-52"/>
              </a:rPr>
              <a:t>конкуренции</a:t>
            </a:r>
            <a:endParaRPr lang="ru-RU" sz="2100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65145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4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9236143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3726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Организация взаимодействия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52521" y="1684348"/>
            <a:ext cx="35835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Соглашение о взаимодействии между ФАС России и Правительствами субъектов РФ: </a:t>
            </a:r>
          </a:p>
        </p:txBody>
      </p:sp>
      <p:sp>
        <p:nvSpPr>
          <p:cNvPr id="31" name="Равнобедренный треугольник 30"/>
          <p:cNvSpPr/>
          <p:nvPr/>
        </p:nvSpPr>
        <p:spPr>
          <a:xfrm rot="5400000">
            <a:off x="2984577" y="2160054"/>
            <a:ext cx="1477908" cy="222451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36152" y="1467492"/>
            <a:ext cx="96161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Правительство субъекта РФ разрабатывает планы мероприятий «дорожные карты» по содействию </a:t>
            </a:r>
            <a:endParaRPr lang="ru-RU" sz="1600" dirty="0" smtClean="0">
              <a:latin typeface="Muller Narrow Light" panose="00000400000000000000" pitchFamily="50" charset="-52"/>
            </a:endParaRPr>
          </a:p>
          <a:p>
            <a:r>
              <a:rPr lang="ru-RU" sz="1600" dirty="0" smtClean="0">
                <a:latin typeface="Muller Narrow Light" panose="00000400000000000000" pitchFamily="50" charset="-52"/>
              </a:rPr>
              <a:t>развитию </a:t>
            </a:r>
            <a:r>
              <a:rPr lang="ru-RU" sz="1600" dirty="0">
                <a:latin typeface="Muller Narrow Light" panose="00000400000000000000" pitchFamily="50" charset="-52"/>
              </a:rPr>
              <a:t>конкуренции и осуществляет контроль за их исполнением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34757" y="2179237"/>
            <a:ext cx="80595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ФАС </a:t>
            </a:r>
            <a:r>
              <a:rPr lang="ru-RU" sz="1600" dirty="0"/>
              <a:t>России осуществляет </a:t>
            </a:r>
            <a:r>
              <a:rPr lang="ru-RU" sz="1600" b="1" dirty="0"/>
              <a:t>содействие при разработке и согласовывает планы мероприятий «дорожные карты» </a:t>
            </a:r>
            <a:r>
              <a:rPr lang="ru-RU" sz="1600" dirty="0"/>
              <a:t>содействия </a:t>
            </a:r>
            <a:r>
              <a:rPr lang="ru-RU" sz="1600" dirty="0" smtClean="0"/>
              <a:t>развитию </a:t>
            </a:r>
            <a:r>
              <a:rPr lang="ru-RU" sz="1600" dirty="0"/>
              <a:t>конкуренции, разработанные Правительством субъекта РФ </a:t>
            </a:r>
            <a:r>
              <a:rPr lang="ru-RU" sz="1600" dirty="0" smtClean="0">
                <a:latin typeface="Muller Narrow Light" panose="00000400000000000000" pitchFamily="50" charset="-52"/>
              </a:rPr>
              <a:t> 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2521" y="4093281"/>
            <a:ext cx="32849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Поручение руководителя ФАС России территориальным органам ФАС России от 18.04.2019 № 01-015-ИА/</a:t>
            </a:r>
            <a:r>
              <a:rPr lang="ru-RU" sz="2000" dirty="0" err="1">
                <a:latin typeface="Muller Narrow Light" panose="00000400000000000000" pitchFamily="50" charset="-52"/>
              </a:rPr>
              <a:t>пр</a:t>
            </a:r>
            <a:r>
              <a:rPr lang="ru-RU" sz="2000" dirty="0">
                <a:latin typeface="Muller Narrow Light" panose="00000400000000000000" pitchFamily="50" charset="-52"/>
              </a:rPr>
              <a:t>: </a:t>
            </a:r>
          </a:p>
        </p:txBody>
      </p:sp>
      <p:sp>
        <p:nvSpPr>
          <p:cNvPr id="18" name="Равнобедренный треугольник 17"/>
          <p:cNvSpPr/>
          <p:nvPr/>
        </p:nvSpPr>
        <p:spPr>
          <a:xfrm rot="5400000">
            <a:off x="2514842" y="4643776"/>
            <a:ext cx="2417376" cy="222451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88550" y="3546313"/>
            <a:ext cx="96161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оказывать содействие ОИВ субъектов РФ в реализации Национального плана и Перечня </a:t>
            </a:r>
          </a:p>
          <a:p>
            <a:r>
              <a:rPr lang="ru-RU" sz="1600" dirty="0">
                <a:latin typeface="Muller Narrow Light" panose="00000400000000000000" pitchFamily="50" charset="-52"/>
              </a:rPr>
              <a:t>поручений по итогам Госсовета по развитию конкуренции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988549" y="4223004"/>
            <a:ext cx="79057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оказывать содействие ОИВ субъектов РФ в реализации мероприятий «дорожной карты» по развитию конкуренции в субъекте РФ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988549" y="4979214"/>
            <a:ext cx="96161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обеспечить мониторинг выполнения мероприятий национальных проектов в регионе 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988548" y="5625134"/>
            <a:ext cx="96161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обеспечить согласование проектов «дорожных карт» с ФАС России </a:t>
            </a:r>
          </a:p>
        </p:txBody>
      </p:sp>
    </p:spTree>
    <p:extLst>
      <p:ext uri="{BB962C8B-B14F-4D97-AF65-F5344CB8AC3E}">
        <p14:creationId xmlns:p14="http://schemas.microsoft.com/office/powerpoint/2010/main" val="402685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5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7779877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787321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Цели Стандарта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9750" y="621147"/>
            <a:ext cx="11005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>
                <a:latin typeface="Muller Narrow Light" panose="00000400000000000000" pitchFamily="50" charset="-52"/>
              </a:rPr>
              <a:t>установление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системного и единообразного подхода </a:t>
            </a:r>
            <a:r>
              <a:rPr lang="ru-RU" sz="2200" dirty="0">
                <a:latin typeface="Muller Narrow Light" panose="00000400000000000000" pitchFamily="50" charset="-52"/>
              </a:rPr>
              <a:t>к осуществлению деятельности органов исполнительной власти 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144966" y="907007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144964" y="1721875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748" y="1460742"/>
            <a:ext cx="11005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содействие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формированию прозрачной системы работы органов исполнительной власти</a:t>
            </a:r>
            <a:r>
              <a:rPr lang="ru-RU" sz="2200" dirty="0">
                <a:latin typeface="Muller Narrow Light" panose="00000400000000000000" pitchFamily="50" charset="-52"/>
              </a:rPr>
              <a:t> субъектов Российской Федерации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89747" y="2376371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выявление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потенциала развития экономики </a:t>
            </a:r>
            <a:r>
              <a:rPr lang="ru-RU" sz="2200" dirty="0">
                <a:latin typeface="Muller Narrow Light" panose="00000400000000000000" pitchFamily="50" charset="-52"/>
              </a:rPr>
              <a:t>Российской Федерации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85288" y="3050865"/>
            <a:ext cx="11005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создание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стимулов для развития, поддержки и защиты СМП</a:t>
            </a:r>
            <a:r>
              <a:rPr lang="ru-RU" sz="2200" dirty="0">
                <a:latin typeface="Muller Narrow Light" panose="00000400000000000000" pitchFamily="50" charset="-52"/>
              </a:rPr>
              <a:t>, повышения уровня конкурентоспособности их продукции, а также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содействие устранению административных барьеров 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89750" y="4063359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поддержание и развитие </a:t>
            </a:r>
            <a:r>
              <a:rPr lang="ru-RU" sz="2200" dirty="0">
                <a:latin typeface="Muller Narrow Light" panose="00000400000000000000" pitchFamily="50" charset="-52"/>
              </a:rPr>
              <a:t>единого экономического пространства РФ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89750" y="4826992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повышение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доступности финансовых услуг </a:t>
            </a:r>
            <a:r>
              <a:rPr lang="ru-RU" sz="2200" dirty="0">
                <a:latin typeface="Muller Narrow Light" panose="00000400000000000000" pitchFamily="50" charset="-52"/>
              </a:rPr>
              <a:t>для субъектов экономической деятельности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85287" y="5653482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преодоление и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минимизация влияния несовершенной конкуренции </a:t>
            </a:r>
            <a:r>
              <a:rPr lang="ru-RU" sz="2200" dirty="0">
                <a:latin typeface="Muller Narrow Light" panose="00000400000000000000" pitchFamily="50" charset="-52"/>
              </a:rPr>
              <a:t>на инфляцию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89750" y="6465274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содействие</a:t>
            </a:r>
            <a:r>
              <a:rPr lang="ru-RU" sz="2200" dirty="0">
                <a:latin typeface="Muller Narrow Light" panose="00000400000000000000" pitchFamily="50" charset="-52"/>
              </a:rPr>
              <a:t> каждым субъектом Российской Федерации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развитию конкуренции на товарных рынках </a:t>
            </a:r>
          </a:p>
        </p:txBody>
      </p:sp>
      <p:sp>
        <p:nvSpPr>
          <p:cNvPr id="37" name="Равнобедренный треугольник 36"/>
          <p:cNvSpPr/>
          <p:nvPr/>
        </p:nvSpPr>
        <p:spPr>
          <a:xfrm rot="5400000">
            <a:off x="144963" y="2521081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8" name="Равнобедренный треугольник 37"/>
          <p:cNvSpPr/>
          <p:nvPr/>
        </p:nvSpPr>
        <p:spPr>
          <a:xfrm rot="5400000">
            <a:off x="144962" y="3320187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9" name="Равнобедренный треугольник 38"/>
          <p:cNvSpPr/>
          <p:nvPr/>
        </p:nvSpPr>
        <p:spPr>
          <a:xfrm rot="5400000">
            <a:off x="153577" y="4167579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40" name="Равнобедренный треугольник 39"/>
          <p:cNvSpPr/>
          <p:nvPr/>
        </p:nvSpPr>
        <p:spPr>
          <a:xfrm rot="5400000">
            <a:off x="144965" y="4998322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41" name="Равнобедренный треугольник 40"/>
          <p:cNvSpPr/>
          <p:nvPr/>
        </p:nvSpPr>
        <p:spPr>
          <a:xfrm rot="5400000">
            <a:off x="144961" y="5829064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42" name="Равнобедренный треугольник 41"/>
          <p:cNvSpPr/>
          <p:nvPr/>
        </p:nvSpPr>
        <p:spPr>
          <a:xfrm rot="5400000">
            <a:off x="144960" y="6627630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65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6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8465677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10152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Принципы Стандарта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85287" y="1774898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ориентация на потребителя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85287" y="2665197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заинтересованность высшего должностного лица 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85287" y="3571882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системный подход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80824" y="4255320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постоянное совершенствование деятельности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85287" y="5067112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прозрачность деятельности </a:t>
            </a:r>
          </a:p>
        </p:txBody>
      </p:sp>
      <p:sp>
        <p:nvSpPr>
          <p:cNvPr id="38" name="Равнобедренный треугольник 37"/>
          <p:cNvSpPr/>
          <p:nvPr/>
        </p:nvSpPr>
        <p:spPr>
          <a:xfrm rot="5400000">
            <a:off x="140499" y="1922025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9" name="Равнобедренный треугольник 38"/>
          <p:cNvSpPr/>
          <p:nvPr/>
        </p:nvSpPr>
        <p:spPr>
          <a:xfrm rot="5400000">
            <a:off x="149114" y="2769417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40" name="Равнобедренный треугольник 39"/>
          <p:cNvSpPr/>
          <p:nvPr/>
        </p:nvSpPr>
        <p:spPr>
          <a:xfrm rot="5400000">
            <a:off x="140502" y="3600160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41" name="Равнобедренный треугольник 40"/>
          <p:cNvSpPr/>
          <p:nvPr/>
        </p:nvSpPr>
        <p:spPr>
          <a:xfrm rot="5400000">
            <a:off x="140498" y="4430902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42" name="Равнобедренный треугольник 41"/>
          <p:cNvSpPr/>
          <p:nvPr/>
        </p:nvSpPr>
        <p:spPr>
          <a:xfrm rot="5400000">
            <a:off x="140497" y="5229468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57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7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8465677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101521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Общее положение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89750" y="798631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Внедрение стандарта осуществляется на основании решения высшего должностного лица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89750" y="1428934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Может предусматривать использование проектного подхода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89750" y="2115224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Предполагает определение в ОИВ субъекта РФ: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14683" y="2638626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должностных лиц, занимающих должности не ниже заместителя руководителя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414684" y="3162028"/>
            <a:ext cx="11005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структурных </a:t>
            </a:r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подразделений, ответственных за разработку и реализацию планов мероприятий («дорожных карт») по содействию развитию конкуренции в подведомственной сфере деятельности </a:t>
            </a:r>
          </a:p>
        </p:txBody>
      </p:sp>
      <p:sp>
        <p:nvSpPr>
          <p:cNvPr id="38" name="Равнобедренный треугольник 37"/>
          <p:cNvSpPr/>
          <p:nvPr/>
        </p:nvSpPr>
        <p:spPr>
          <a:xfrm rot="5400000">
            <a:off x="250572" y="858388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9749" y="4036124"/>
            <a:ext cx="110059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Предусматривает планомерное увеличение финансирования за счет средств бюджетов всех уровней мероприятий, направленных на развитие частного сектора экономики, при одновременном сокращении бюджетных расходов в рыночных отраслях (сферах) экономики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89748" y="5177658"/>
            <a:ext cx="110059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Обязательность размещения в сети «Интернет» информации и документов о внедрении стандарта (не реже чем раз в квартал) и сведений об эффекте, достигнутом при внедрении стандарта (не реже чем раз в год)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89747" y="6318063"/>
            <a:ext cx="11005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Учет результатов работы ОИВ субъекта и </a:t>
            </a:r>
            <a:r>
              <a:rPr lang="ru-RU" sz="2200" dirty="0" smtClean="0">
                <a:latin typeface="Muller Narrow Light" panose="00000400000000000000" pitchFamily="50" charset="-52"/>
              </a:rPr>
              <a:t>ОМСУ </a:t>
            </a:r>
            <a:r>
              <a:rPr lang="ru-RU" sz="2200" dirty="0">
                <a:latin typeface="Muller Narrow Light" panose="00000400000000000000" pitchFamily="50" charset="-52"/>
              </a:rPr>
              <a:t>по внедрению стандарта и реализации «дорожной карты» при принятии решений о поощрении их руководителей 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229409" y="1534063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225920" y="2282390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5" name="Равнобедренный треугольник 24"/>
          <p:cNvSpPr/>
          <p:nvPr/>
        </p:nvSpPr>
        <p:spPr>
          <a:xfrm rot="5400000">
            <a:off x="829017" y="2771238"/>
            <a:ext cx="575829" cy="222450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6" name="Равнобедренный треугольник 25"/>
          <p:cNvSpPr/>
          <p:nvPr/>
        </p:nvSpPr>
        <p:spPr>
          <a:xfrm rot="5400000">
            <a:off x="829017" y="3423716"/>
            <a:ext cx="575829" cy="222450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0" name="Равнобедренный треугольник 29"/>
          <p:cNvSpPr/>
          <p:nvPr/>
        </p:nvSpPr>
        <p:spPr>
          <a:xfrm rot="5400000">
            <a:off x="229409" y="4535979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1" name="Равнобедренный треугольник 30"/>
          <p:cNvSpPr/>
          <p:nvPr/>
        </p:nvSpPr>
        <p:spPr>
          <a:xfrm rot="5400000">
            <a:off x="229409" y="5620431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4" name="Равнобедренный треугольник 33"/>
          <p:cNvSpPr/>
          <p:nvPr/>
        </p:nvSpPr>
        <p:spPr>
          <a:xfrm rot="5400000">
            <a:off x="249098" y="6561471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09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8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9024477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748642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Стандарт развития конкуренции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301760" y="843522"/>
            <a:ext cx="36991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latin typeface="Muller Narrow Light" panose="00000400000000000000" pitchFamily="50" charset="-52"/>
              </a:rPr>
              <a:t>МЕРОПРИЯТИЯ СТАНДАРТА: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802908" y="1454552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Определение уполномоченного органа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839068" y="3007495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Разработка и утверждение перечня рынков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21100" y="2233375"/>
            <a:ext cx="3902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Создание коллегиального органа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39068" y="4720916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Проведение </a:t>
            </a:r>
            <a:r>
              <a:rPr lang="ru-RU" sz="2200" dirty="0">
                <a:latin typeface="Muller Narrow Light" panose="00000400000000000000" pitchFamily="50" charset="-52"/>
              </a:rPr>
              <a:t>мониторинга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39068" y="5330072"/>
            <a:ext cx="68980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>
                <a:latin typeface="Muller Narrow Light" panose="00000400000000000000" pitchFamily="50" charset="-52"/>
              </a:rPr>
              <a:t>Создание и реализация механизмов общественного контроля за деятельностью субъектов естественных монополий 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4142571" y="1581937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4157274" y="2397395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0" name="Равнобедренный треугольник 29"/>
          <p:cNvSpPr/>
          <p:nvPr/>
        </p:nvSpPr>
        <p:spPr>
          <a:xfrm rot="5400000">
            <a:off x="4142792" y="3190717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1" name="Равнобедренный треугольник 30"/>
          <p:cNvSpPr/>
          <p:nvPr/>
        </p:nvSpPr>
        <p:spPr>
          <a:xfrm rot="5400000">
            <a:off x="4160758" y="4898293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4" name="Равнобедренный треугольник 33"/>
          <p:cNvSpPr/>
          <p:nvPr/>
        </p:nvSpPr>
        <p:spPr>
          <a:xfrm rot="5400000">
            <a:off x="4160756" y="5819012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39069" y="3864291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Разработка и утверждение «дорожной карты»</a:t>
            </a:r>
          </a:p>
        </p:txBody>
      </p:sp>
      <p:sp>
        <p:nvSpPr>
          <p:cNvPr id="37" name="Равнобедренный треугольник 36"/>
          <p:cNvSpPr/>
          <p:nvPr/>
        </p:nvSpPr>
        <p:spPr>
          <a:xfrm rot="5400000">
            <a:off x="4142791" y="4040981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48701" y="2603660"/>
            <a:ext cx="3902384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/>
          </a:p>
          <a:p>
            <a:pPr algn="ctr"/>
            <a:r>
              <a:rPr lang="ru-RU" sz="2200" dirty="0">
                <a:latin typeface="Muller Narrow Light" panose="00000400000000000000" pitchFamily="50" charset="-52"/>
              </a:rPr>
              <a:t>Распоряжение Правительства РФ от 17.04.2019 №768-р «Об утверждении стандарта развития конкуренции в субъектах Российской Федерации» </a:t>
            </a:r>
          </a:p>
        </p:txBody>
      </p:sp>
    </p:spTree>
    <p:extLst>
      <p:ext uri="{BB962C8B-B14F-4D97-AF65-F5344CB8AC3E}">
        <p14:creationId xmlns:p14="http://schemas.microsoft.com/office/powerpoint/2010/main" val="221790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9</a:t>
            </a:fld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9024477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748642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Разработка «дорожной карты»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203416" y="1023508"/>
            <a:ext cx="110059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Утверждение «дорожной карты» осуществляется высшим должностным лицом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203417" y="5073505"/>
            <a:ext cx="11005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Не допускается включение в «дорожную карту» фактически выполненных мероприятий с достигнутыми ключевыми показателями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03417" y="1676020"/>
            <a:ext cx="10805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Разрабатывается на основе анализа результатов мониторинга, лучших практик работы ОИВ субъекта, информации территориальных органов ФОИВ, ТУ ЦБ РФ и иных источников информации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33708" y="4068447"/>
            <a:ext cx="11005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Ежегодно вносятся изменения с учетом анализа результатов мониторинга и получаемой информации 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400304" y="1127726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384716" y="2164961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0" name="Равнобедренный треугольник 29"/>
          <p:cNvSpPr/>
          <p:nvPr/>
        </p:nvSpPr>
        <p:spPr>
          <a:xfrm rot="5400000">
            <a:off x="400525" y="3312241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33708" y="2993745"/>
            <a:ext cx="11005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Muller Narrow Light" panose="00000400000000000000" pitchFamily="50" charset="-52"/>
              </a:rPr>
              <a:t>Наряду с мероприятиями, сформированными в целях достижения ключевых показателей предусматривает системные мероприятия, направленные на развитие конкуренции в субъекте РФ </a:t>
            </a:r>
          </a:p>
        </p:txBody>
      </p:sp>
      <p:sp>
        <p:nvSpPr>
          <p:cNvPr id="25" name="Равнобедренный треугольник 24"/>
          <p:cNvSpPr/>
          <p:nvPr/>
        </p:nvSpPr>
        <p:spPr>
          <a:xfrm rot="5400000">
            <a:off x="384717" y="4375779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6" name="Равнобедренный треугольник 25"/>
          <p:cNvSpPr/>
          <p:nvPr/>
        </p:nvSpPr>
        <p:spPr>
          <a:xfrm rot="5400000">
            <a:off x="400525" y="5439317"/>
            <a:ext cx="575829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1405" y="6265973"/>
            <a:ext cx="11152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Muller Narrow Light" panose="00000400000000000000" pitchFamily="50" charset="-52"/>
              </a:rPr>
              <a:t>Органы </a:t>
            </a:r>
            <a:r>
              <a:rPr lang="ru-RU" dirty="0">
                <a:latin typeface="Muller Narrow Light" panose="00000400000000000000" pitchFamily="50" charset="-52"/>
              </a:rPr>
              <a:t>местного самоуправления при наличии соглашения могут быть соисполнителями мероприятий «дорожной карты» </a:t>
            </a:r>
          </a:p>
        </p:txBody>
      </p:sp>
    </p:spTree>
    <p:extLst>
      <p:ext uri="{BB962C8B-B14F-4D97-AF65-F5344CB8AC3E}">
        <p14:creationId xmlns:p14="http://schemas.microsoft.com/office/powerpoint/2010/main" val="170823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5924</TotalTime>
  <Words>1867</Words>
  <Application>Microsoft Office PowerPoint</Application>
  <PresentationFormat>Произвольный</PresentationFormat>
  <Paragraphs>202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Miriam</vt:lpstr>
      <vt:lpstr>Muller Narrow ExtraBold</vt:lpstr>
      <vt:lpstr>Muller Narrow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Скрябина М.И.</cp:lastModifiedBy>
  <cp:revision>447</cp:revision>
  <cp:lastPrinted>2020-08-04T12:53:20Z</cp:lastPrinted>
  <dcterms:created xsi:type="dcterms:W3CDTF">2019-09-18T12:34:40Z</dcterms:created>
  <dcterms:modified xsi:type="dcterms:W3CDTF">2021-12-08T09:57:20Z</dcterms:modified>
</cp:coreProperties>
</file>